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7" r:id="rId2"/>
    <p:sldId id="413" r:id="rId3"/>
    <p:sldId id="356" r:id="rId4"/>
    <p:sldId id="379" r:id="rId5"/>
    <p:sldId id="392" r:id="rId6"/>
    <p:sldId id="380" r:id="rId7"/>
    <p:sldId id="393" r:id="rId8"/>
    <p:sldId id="394" r:id="rId9"/>
    <p:sldId id="396" r:id="rId10"/>
    <p:sldId id="397" r:id="rId11"/>
    <p:sldId id="382" r:id="rId12"/>
    <p:sldId id="398" r:id="rId13"/>
    <p:sldId id="399" r:id="rId14"/>
    <p:sldId id="400" r:id="rId15"/>
    <p:sldId id="401" r:id="rId16"/>
    <p:sldId id="402" r:id="rId17"/>
    <p:sldId id="403" r:id="rId18"/>
    <p:sldId id="404" r:id="rId19"/>
    <p:sldId id="351" r:id="rId20"/>
    <p:sldId id="406" r:id="rId21"/>
    <p:sldId id="407" r:id="rId22"/>
    <p:sldId id="408" r:id="rId23"/>
    <p:sldId id="409" r:id="rId24"/>
    <p:sldId id="410" r:id="rId25"/>
    <p:sldId id="411" r:id="rId26"/>
    <p:sldId id="405" r:id="rId27"/>
    <p:sldId id="412" r:id="rId28"/>
    <p:sldId id="414" r:id="rId29"/>
    <p:sldId id="415" r:id="rId30"/>
    <p:sldId id="416" r:id="rId31"/>
    <p:sldId id="417" r:id="rId32"/>
    <p:sldId id="418" r:id="rId33"/>
    <p:sldId id="419" r:id="rId34"/>
    <p:sldId id="421" r:id="rId35"/>
    <p:sldId id="420" r:id="rId36"/>
    <p:sldId id="422" r:id="rId37"/>
    <p:sldId id="423" r:id="rId38"/>
    <p:sldId id="424" r:id="rId39"/>
    <p:sldId id="266" r:id="rId40"/>
  </p:sldIdLst>
  <p:sldSz cx="24384000" cy="13716000"/>
  <p:notesSz cx="9928225" cy="6797675"/>
  <p:defaultTextStyle>
    <a:lvl1pPr algn="ctr" defTabSz="825500">
      <a:defRPr sz="3200">
        <a:solidFill>
          <a:srgbClr val="414141"/>
        </a:solidFill>
        <a:latin typeface="Palatino"/>
        <a:ea typeface="Palatino"/>
        <a:cs typeface="Palatino"/>
        <a:sym typeface="Palatino"/>
      </a:defRPr>
    </a:lvl1pPr>
    <a:lvl2pPr indent="228600" algn="ctr" defTabSz="825500">
      <a:defRPr sz="3200">
        <a:solidFill>
          <a:srgbClr val="414141"/>
        </a:solidFill>
        <a:latin typeface="Palatino"/>
        <a:ea typeface="Palatino"/>
        <a:cs typeface="Palatino"/>
        <a:sym typeface="Palatino"/>
      </a:defRPr>
    </a:lvl2pPr>
    <a:lvl3pPr indent="457200" algn="ctr" defTabSz="825500">
      <a:defRPr sz="3200">
        <a:solidFill>
          <a:srgbClr val="414141"/>
        </a:solidFill>
        <a:latin typeface="Palatino"/>
        <a:ea typeface="Palatino"/>
        <a:cs typeface="Palatino"/>
        <a:sym typeface="Palatino"/>
      </a:defRPr>
    </a:lvl3pPr>
    <a:lvl4pPr indent="685800" algn="ctr" defTabSz="825500">
      <a:defRPr sz="3200">
        <a:solidFill>
          <a:srgbClr val="414141"/>
        </a:solidFill>
        <a:latin typeface="Palatino"/>
        <a:ea typeface="Palatino"/>
        <a:cs typeface="Palatino"/>
        <a:sym typeface="Palatino"/>
      </a:defRPr>
    </a:lvl4pPr>
    <a:lvl5pPr indent="914400" algn="ctr" defTabSz="825500">
      <a:defRPr sz="3200">
        <a:solidFill>
          <a:srgbClr val="414141"/>
        </a:solidFill>
        <a:latin typeface="Palatino"/>
        <a:ea typeface="Palatino"/>
        <a:cs typeface="Palatino"/>
        <a:sym typeface="Palatino"/>
      </a:defRPr>
    </a:lvl5pPr>
    <a:lvl6pPr indent="1143000" algn="ctr" defTabSz="825500">
      <a:defRPr sz="3200">
        <a:solidFill>
          <a:srgbClr val="414141"/>
        </a:solidFill>
        <a:latin typeface="Palatino"/>
        <a:ea typeface="Palatino"/>
        <a:cs typeface="Palatino"/>
        <a:sym typeface="Palatino"/>
      </a:defRPr>
    </a:lvl6pPr>
    <a:lvl7pPr indent="1371600" algn="ctr" defTabSz="825500">
      <a:defRPr sz="3200">
        <a:solidFill>
          <a:srgbClr val="414141"/>
        </a:solidFill>
        <a:latin typeface="Palatino"/>
        <a:ea typeface="Palatino"/>
        <a:cs typeface="Palatino"/>
        <a:sym typeface="Palatino"/>
      </a:defRPr>
    </a:lvl7pPr>
    <a:lvl8pPr indent="1600200" algn="ctr" defTabSz="825500">
      <a:defRPr sz="3200">
        <a:solidFill>
          <a:srgbClr val="414141"/>
        </a:solidFill>
        <a:latin typeface="Palatino"/>
        <a:ea typeface="Palatino"/>
        <a:cs typeface="Palatino"/>
        <a:sym typeface="Palatino"/>
      </a:defRPr>
    </a:lvl8pPr>
    <a:lvl9pPr indent="1828800" algn="ctr" defTabSz="825500">
      <a:defRPr sz="3200">
        <a:solidFill>
          <a:srgbClr val="414141"/>
        </a:solidFill>
        <a:latin typeface="Palatino"/>
        <a:ea typeface="Palatino"/>
        <a:cs typeface="Palatino"/>
        <a:sym typeface="Palatino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1AA41D"/>
    <a:srgbClr val="EAEAEA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0564E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C7C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A8C3DF"/>
              </a:solidFill>
              <a:prstDash val="solid"/>
              <a:miter lim="400000"/>
            </a:ln>
          </a:left>
          <a:right>
            <a:ln w="12700" cap="flat">
              <a:solidFill>
                <a:srgbClr val="A8C3DF"/>
              </a:solidFill>
              <a:prstDash val="solid"/>
              <a:miter lim="400000"/>
            </a:ln>
          </a:right>
          <a:top>
            <a:ln w="12700" cap="flat">
              <a:solidFill>
                <a:srgbClr val="A8C3DF"/>
              </a:solidFill>
              <a:prstDash val="solid"/>
              <a:miter lim="400000"/>
            </a:ln>
          </a:top>
          <a:bottom>
            <a:ln w="12700" cap="flat">
              <a:solidFill>
                <a:srgbClr val="A8C3DF"/>
              </a:solidFill>
              <a:prstDash val="solid"/>
              <a:miter lim="400000"/>
            </a:ln>
          </a:bottom>
          <a:insideH>
            <a:ln w="12700" cap="flat">
              <a:solidFill>
                <a:srgbClr val="A8C3DF"/>
              </a:solidFill>
              <a:prstDash val="solid"/>
              <a:miter lim="400000"/>
            </a:ln>
          </a:insideH>
          <a:insideV>
            <a:ln w="12700" cap="flat">
              <a:solidFill>
                <a:srgbClr val="A8C3D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C3DF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8C3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14975"/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8C3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9639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640" autoAdjust="0"/>
  </p:normalViewPr>
  <p:slideViewPr>
    <p:cSldViewPr>
      <p:cViewPr varScale="1">
        <p:scale>
          <a:sx n="25" d="100"/>
          <a:sy n="25" d="100"/>
        </p:scale>
        <p:origin x="84" y="116"/>
      </p:cViewPr>
      <p:guideLst>
        <p:guide orient="horz" pos="4320"/>
        <p:guide pos="76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33" d="100"/>
        <a:sy n="33" d="100"/>
      </p:scale>
      <p:origin x="0" y="2364"/>
    </p:cViewPr>
  </p:sorterViewPr>
  <p:notesViewPr>
    <p:cSldViewPr showGuides="1">
      <p:cViewPr varScale="1">
        <p:scale>
          <a:sx n="83" d="100"/>
          <a:sy n="83" d="100"/>
        </p:scale>
        <p:origin x="-3828" y="-102"/>
      </p:cViewPr>
      <p:guideLst>
        <p:guide orient="horz" pos="2141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02823" cy="340622"/>
          </a:xfrm>
          <a:prstGeom prst="rect">
            <a:avLst/>
          </a:prstGeom>
        </p:spPr>
        <p:txBody>
          <a:bodyPr vert="horz" lIns="88221" tIns="44111" rIns="88221" bIns="4411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23185" y="1"/>
            <a:ext cx="4302823" cy="340622"/>
          </a:xfrm>
          <a:prstGeom prst="rect">
            <a:avLst/>
          </a:prstGeom>
        </p:spPr>
        <p:txBody>
          <a:bodyPr vert="horz" lIns="88221" tIns="44111" rIns="88221" bIns="44111" rtlCol="0"/>
          <a:lstStyle>
            <a:lvl1pPr algn="r">
              <a:defRPr sz="1200"/>
            </a:lvl1pPr>
          </a:lstStyle>
          <a:p>
            <a:fld id="{7DE96F68-7B58-43FF-B136-80AD8639AC0E}" type="datetime1">
              <a:rPr lang="zh-CN" altLang="en-US" smtClean="0"/>
              <a:t>2021/1/23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1" y="6457054"/>
            <a:ext cx="4302823" cy="340622"/>
          </a:xfrm>
          <a:prstGeom prst="rect">
            <a:avLst/>
          </a:prstGeom>
        </p:spPr>
        <p:txBody>
          <a:bodyPr vert="horz" lIns="88221" tIns="44111" rIns="88221" bIns="4411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23185" y="6457054"/>
            <a:ext cx="4302823" cy="340622"/>
          </a:xfrm>
          <a:prstGeom prst="rect">
            <a:avLst/>
          </a:prstGeom>
        </p:spPr>
        <p:txBody>
          <a:bodyPr vert="horz" lIns="88221" tIns="44111" rIns="88221" bIns="44111" rtlCol="0" anchor="b"/>
          <a:lstStyle>
            <a:lvl1pPr algn="r">
              <a:defRPr sz="1200"/>
            </a:lvl1pPr>
          </a:lstStyle>
          <a:p>
            <a:fld id="{DFFB3FCB-DADB-4762-9B89-AD7C17810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28321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/>
          </p:nvPr>
        </p:nvSpPr>
        <p:spPr>
          <a:xfrm>
            <a:off x="2697163" y="509588"/>
            <a:ext cx="4533900" cy="2551112"/>
          </a:xfrm>
          <a:prstGeom prst="rect">
            <a:avLst/>
          </a:prstGeom>
        </p:spPr>
        <p:txBody>
          <a:bodyPr lIns="95570" tIns="47785" rIns="95570" bIns="47785"/>
          <a:lstStyle/>
          <a:p>
            <a:pPr lvl="0"/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body" sz="quarter" idx="1"/>
          </p:nvPr>
        </p:nvSpPr>
        <p:spPr>
          <a:xfrm>
            <a:off x="1323764" y="3228896"/>
            <a:ext cx="7280699" cy="3058954"/>
          </a:xfrm>
          <a:prstGeom prst="rect">
            <a:avLst/>
          </a:prstGeom>
        </p:spPr>
        <p:txBody>
          <a:bodyPr lIns="95570" tIns="47785" rIns="95570" bIns="47785"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425708492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97163" y="509588"/>
            <a:ext cx="4533900" cy="25511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056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952500" y="12801600"/>
            <a:ext cx="22498974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952500" y="9321800"/>
            <a:ext cx="22500035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xfrm>
            <a:off x="952500" y="9398000"/>
            <a:ext cx="13500100" cy="33401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800">
                <a:solidFill>
                  <a:srgbClr val="D93E2B"/>
                </a:solidFill>
              </a:rPr>
              <a:t>标题文本</a:t>
            </a:r>
          </a:p>
        </p:txBody>
      </p:sp>
      <p:sp>
        <p:nvSpPr>
          <p:cNvPr id="18" name="Shape 18"/>
          <p:cNvSpPr>
            <a:spLocks noGrp="1"/>
          </p:cNvSpPr>
          <p:nvPr>
            <p:ph type="body" idx="1"/>
          </p:nvPr>
        </p:nvSpPr>
        <p:spPr>
          <a:xfrm>
            <a:off x="15532100" y="9398000"/>
            <a:ext cx="7950200" cy="33401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32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32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32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32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正文级别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正文级别 5</a:t>
            </a: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952501" y="1385392"/>
            <a:ext cx="20168491" cy="0"/>
          </a:xfrm>
          <a:prstGeom prst="line">
            <a:avLst/>
          </a:prstGeom>
          <a:noFill/>
          <a:ln w="25400" cap="flat">
            <a:solidFill>
              <a:schemeClr val="tx1">
                <a:lumMod val="50000"/>
                <a:lumOff val="50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_无参考文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952501" y="1385392"/>
            <a:ext cx="20168491" cy="0"/>
          </a:xfrm>
          <a:prstGeom prst="line">
            <a:avLst/>
          </a:prstGeom>
          <a:noFill/>
          <a:ln w="25400" cap="flat">
            <a:solidFill>
              <a:schemeClr val="tx1">
                <a:lumMod val="50000"/>
                <a:lumOff val="50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文本占位符 12"/>
          <p:cNvSpPr>
            <a:spLocks noGrp="1"/>
          </p:cNvSpPr>
          <p:nvPr>
            <p:ph type="body" sz="quarter" idx="10"/>
          </p:nvPr>
        </p:nvSpPr>
        <p:spPr>
          <a:xfrm>
            <a:off x="1246188" y="2465512"/>
            <a:ext cx="21891625" cy="7993062"/>
          </a:xfrm>
        </p:spPr>
        <p:txBody>
          <a:bodyPr>
            <a:normAutofit/>
          </a:bodyPr>
          <a:lstStyle>
            <a:lvl1pPr marL="609600" indent="-609600" algn="l">
              <a:lnSpc>
                <a:spcPct val="130000"/>
              </a:lnSpc>
              <a:buClr>
                <a:schemeClr val="accent6"/>
              </a:buClr>
              <a:buFont typeface="Wingdings" panose="05000000000000000000" pitchFamily="2" charset="2"/>
              <a:buChar char="n"/>
              <a:defRPr sz="4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1219200" indent="-609600" algn="l">
              <a:lnSpc>
                <a:spcPct val="130000"/>
              </a:lnSpc>
              <a:buClr>
                <a:schemeClr val="accent6"/>
              </a:buClr>
              <a:buFont typeface="Wingdings" panose="05000000000000000000" pitchFamily="2" charset="2"/>
              <a:buChar char="n"/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828800" indent="-609600" algn="l">
              <a:lnSpc>
                <a:spcPct val="130000"/>
              </a:lnSpc>
              <a:buClr>
                <a:schemeClr val="accent6"/>
              </a:buClr>
              <a:buFont typeface="Wingdings" panose="05000000000000000000" pitchFamily="2" charset="2"/>
              <a:buChar char="n"/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2438400" indent="-609600" algn="l">
              <a:lnSpc>
                <a:spcPct val="130000"/>
              </a:lnSpc>
              <a:buFont typeface="Wingdings" panose="05000000000000000000" pitchFamily="2" charset="2"/>
              <a:buChar char="n"/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3048000" indent="-609600" algn="l">
              <a:lnSpc>
                <a:spcPct val="130000"/>
              </a:lnSpc>
              <a:buFont typeface="Wingdings" panose="05000000000000000000" pitchFamily="2" charset="2"/>
              <a:buChar char="n"/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zh-HK" altLang="en-US" dirty="0"/>
          </a:p>
        </p:txBody>
      </p:sp>
      <p:sp>
        <p:nvSpPr>
          <p:cNvPr id="18" name="文本占位符 16"/>
          <p:cNvSpPr>
            <a:spLocks noGrp="1"/>
          </p:cNvSpPr>
          <p:nvPr>
            <p:ph type="body" sz="quarter" idx="13" hasCustomPrompt="1"/>
          </p:nvPr>
        </p:nvSpPr>
        <p:spPr>
          <a:xfrm>
            <a:off x="21732875" y="12474624"/>
            <a:ext cx="2304255" cy="719682"/>
          </a:xfrm>
        </p:spPr>
        <p:txBody>
          <a:bodyPr anchor="b">
            <a:normAutofit/>
          </a:bodyPr>
          <a:lstStyle>
            <a:lvl1pPr marL="0" indent="0" algn="r">
              <a:buFontTx/>
              <a:buNone/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1/56</a:t>
            </a:r>
            <a:endParaRPr lang="zh-CN" altLang="en-US" dirty="0"/>
          </a:p>
        </p:txBody>
      </p:sp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1966864" y="549275"/>
            <a:ext cx="20450272" cy="908125"/>
          </a:xfrm>
        </p:spPr>
        <p:txBody>
          <a:bodyPr>
            <a:normAutofit/>
          </a:bodyPr>
          <a:lstStyle>
            <a:lvl1pPr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HK" altLang="en-US" dirty="0"/>
          </a:p>
        </p:txBody>
      </p:sp>
      <p:sp>
        <p:nvSpPr>
          <p:cNvPr id="20" name="矩形 19"/>
          <p:cNvSpPr/>
          <p:nvPr userDrawn="1"/>
        </p:nvSpPr>
        <p:spPr>
          <a:xfrm>
            <a:off x="1030760" y="549275"/>
            <a:ext cx="798339" cy="798339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HK" altLang="en-US" sz="4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Palatino"/>
              <a:sym typeface="Palatino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9083" y="329180"/>
            <a:ext cx="2439167" cy="149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3799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233726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3120" y="216024"/>
            <a:ext cx="1958616" cy="1241376"/>
          </a:xfrm>
          <a:prstGeom prst="rect">
            <a:avLst/>
          </a:prstGeom>
        </p:spPr>
      </p:pic>
      <p:cxnSp>
        <p:nvCxnSpPr>
          <p:cNvPr id="3" name="直接连接符 2"/>
          <p:cNvCxnSpPr/>
          <p:nvPr userDrawn="1"/>
        </p:nvCxnSpPr>
        <p:spPr>
          <a:xfrm>
            <a:off x="952501" y="1385392"/>
            <a:ext cx="20168491" cy="0"/>
          </a:xfrm>
          <a:prstGeom prst="line">
            <a:avLst/>
          </a:prstGeom>
          <a:noFill/>
          <a:ln w="25400" cap="flat">
            <a:solidFill>
              <a:schemeClr val="tx1">
                <a:lumMod val="50000"/>
                <a:lumOff val="50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" name="直接连接符 3"/>
          <p:cNvCxnSpPr/>
          <p:nvPr userDrawn="1"/>
        </p:nvCxnSpPr>
        <p:spPr>
          <a:xfrm>
            <a:off x="952501" y="11610528"/>
            <a:ext cx="5838899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文本占位符 12"/>
          <p:cNvSpPr>
            <a:spLocks noGrp="1"/>
          </p:cNvSpPr>
          <p:nvPr>
            <p:ph type="body" sz="quarter" idx="10"/>
          </p:nvPr>
        </p:nvSpPr>
        <p:spPr>
          <a:xfrm>
            <a:off x="1246188" y="2465512"/>
            <a:ext cx="21891625" cy="7993062"/>
          </a:xfrm>
        </p:spPr>
        <p:txBody>
          <a:bodyPr>
            <a:normAutofit/>
          </a:bodyPr>
          <a:lstStyle>
            <a:lvl1pPr marL="609600" indent="-609600" algn="l">
              <a:lnSpc>
                <a:spcPct val="130000"/>
              </a:lnSpc>
              <a:buClr>
                <a:schemeClr val="accent6"/>
              </a:buClr>
              <a:buFont typeface="Wingdings" panose="05000000000000000000" pitchFamily="2" charset="2"/>
              <a:buChar char="n"/>
              <a:defRPr sz="4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1219200" indent="-609600" algn="l">
              <a:lnSpc>
                <a:spcPct val="130000"/>
              </a:lnSpc>
              <a:buClr>
                <a:schemeClr val="accent6"/>
              </a:buClr>
              <a:buFont typeface="Wingdings" panose="05000000000000000000" pitchFamily="2" charset="2"/>
              <a:buChar char="n"/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828800" indent="-609600" algn="l">
              <a:lnSpc>
                <a:spcPct val="130000"/>
              </a:lnSpc>
              <a:buClr>
                <a:schemeClr val="accent6"/>
              </a:buClr>
              <a:buFont typeface="Wingdings" panose="05000000000000000000" pitchFamily="2" charset="2"/>
              <a:buChar char="n"/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2438400" indent="-609600" algn="l">
              <a:lnSpc>
                <a:spcPct val="130000"/>
              </a:lnSpc>
              <a:buFont typeface="Wingdings" panose="05000000000000000000" pitchFamily="2" charset="2"/>
              <a:buChar char="n"/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3048000" indent="-609600" algn="l">
              <a:lnSpc>
                <a:spcPct val="130000"/>
              </a:lnSpc>
              <a:buFont typeface="Wingdings" panose="05000000000000000000" pitchFamily="2" charset="2"/>
              <a:buChar char="n"/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zh-HK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1"/>
          </p:nvPr>
        </p:nvSpPr>
        <p:spPr>
          <a:xfrm>
            <a:off x="1246187" y="11753577"/>
            <a:ext cx="21891625" cy="108108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HK" altLang="en-US" dirty="0"/>
          </a:p>
        </p:txBody>
      </p:sp>
      <p:sp>
        <p:nvSpPr>
          <p:cNvPr id="18" name="文本占位符 16"/>
          <p:cNvSpPr>
            <a:spLocks noGrp="1"/>
          </p:cNvSpPr>
          <p:nvPr>
            <p:ph type="body" sz="quarter" idx="13" hasCustomPrompt="1"/>
          </p:nvPr>
        </p:nvSpPr>
        <p:spPr>
          <a:xfrm>
            <a:off x="21409025" y="12474624"/>
            <a:ext cx="2304255" cy="719682"/>
          </a:xfrm>
        </p:spPr>
        <p:txBody>
          <a:bodyPr anchor="b">
            <a:normAutofit/>
          </a:bodyPr>
          <a:lstStyle>
            <a:lvl1pPr marL="0" indent="0" algn="r">
              <a:buFontTx/>
              <a:buNone/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1/56</a:t>
            </a:r>
            <a:endParaRPr lang="zh-CN" altLang="en-US" dirty="0"/>
          </a:p>
        </p:txBody>
      </p:sp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1966864" y="549275"/>
            <a:ext cx="20450272" cy="908125"/>
          </a:xfrm>
        </p:spPr>
        <p:txBody>
          <a:bodyPr>
            <a:normAutofit/>
          </a:bodyPr>
          <a:lstStyle>
            <a:lvl1pPr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HK" altLang="en-US" dirty="0"/>
          </a:p>
        </p:txBody>
      </p:sp>
      <p:sp>
        <p:nvSpPr>
          <p:cNvPr id="20" name="矩形 19"/>
          <p:cNvSpPr/>
          <p:nvPr userDrawn="1"/>
        </p:nvSpPr>
        <p:spPr>
          <a:xfrm>
            <a:off x="1030760" y="549275"/>
            <a:ext cx="798339" cy="798339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HK" altLang="en-US" sz="4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Palatino"/>
              <a:sym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424998943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19200" y="12801601"/>
            <a:ext cx="5689600" cy="6413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B42E3CD-E474-4DF4-999D-614189342CEC}" type="datetime1">
              <a:rPr lang="zh-CN" altLang="en-US" smtClean="0"/>
              <a:t>2021/1/23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331200" y="12801601"/>
            <a:ext cx="7721600" cy="6413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7475200" y="12801601"/>
            <a:ext cx="5689600" cy="6413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C6F20D2-DD0B-4411-9B25-17C517CABE6B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173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占位符 23"/>
          <p:cNvSpPr>
            <a:spLocks noGrp="1"/>
          </p:cNvSpPr>
          <p:nvPr>
            <p:ph type="title"/>
          </p:nvPr>
        </p:nvSpPr>
        <p:spPr>
          <a:xfrm>
            <a:off x="975592" y="377280"/>
            <a:ext cx="21945600" cy="90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HK" altLang="en-US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zh-HK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59" r:id="rId3"/>
    <p:sldLayoutId id="2147483661" r:id="rId4"/>
    <p:sldLayoutId id="2147483662" r:id="rId5"/>
  </p:sldLayoutIdLst>
  <p:transition>
    <p:fade/>
  </p:transition>
  <p:hf hdr="0" ftr="0"/>
  <p:txStyles>
    <p:titleStyle>
      <a:lvl1pPr algn="l" defTabSz="825500">
        <a:lnSpc>
          <a:spcPct val="90000"/>
        </a:lnSpc>
        <a:spcBef>
          <a:spcPts val="2300"/>
        </a:spcBef>
        <a:defRPr sz="4000">
          <a:solidFill>
            <a:srgbClr val="D93E2B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  <a:sym typeface="Bodoni SvtyTwo ITC TT-Book"/>
        </a:defRPr>
      </a:lvl1pPr>
      <a:lvl2pPr indent="228600" algn="ctr" defTabSz="825500">
        <a:lnSpc>
          <a:spcPct val="90000"/>
        </a:lnSpc>
        <a:spcBef>
          <a:spcPts val="2300"/>
        </a:spcBef>
        <a:defRPr sz="98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2pPr>
      <a:lvl3pPr indent="457200" algn="ctr" defTabSz="825500">
        <a:lnSpc>
          <a:spcPct val="90000"/>
        </a:lnSpc>
        <a:spcBef>
          <a:spcPts val="2300"/>
        </a:spcBef>
        <a:defRPr sz="98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3pPr>
      <a:lvl4pPr indent="685800" algn="ctr" defTabSz="825500">
        <a:lnSpc>
          <a:spcPct val="90000"/>
        </a:lnSpc>
        <a:spcBef>
          <a:spcPts val="2300"/>
        </a:spcBef>
        <a:defRPr sz="98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4pPr>
      <a:lvl5pPr indent="914400" algn="ctr" defTabSz="825500">
        <a:lnSpc>
          <a:spcPct val="90000"/>
        </a:lnSpc>
        <a:spcBef>
          <a:spcPts val="2300"/>
        </a:spcBef>
        <a:defRPr sz="98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5pPr>
      <a:lvl6pPr indent="1143000" algn="ctr" defTabSz="825500">
        <a:lnSpc>
          <a:spcPct val="90000"/>
        </a:lnSpc>
        <a:spcBef>
          <a:spcPts val="2300"/>
        </a:spcBef>
        <a:defRPr sz="98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6pPr>
      <a:lvl7pPr indent="1371600" algn="ctr" defTabSz="825500">
        <a:lnSpc>
          <a:spcPct val="90000"/>
        </a:lnSpc>
        <a:spcBef>
          <a:spcPts val="2300"/>
        </a:spcBef>
        <a:defRPr sz="98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7pPr>
      <a:lvl8pPr indent="1600200" algn="ctr" defTabSz="825500">
        <a:lnSpc>
          <a:spcPct val="90000"/>
        </a:lnSpc>
        <a:spcBef>
          <a:spcPts val="2300"/>
        </a:spcBef>
        <a:defRPr sz="98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8pPr>
      <a:lvl9pPr indent="1828800" algn="ctr" defTabSz="825500">
        <a:lnSpc>
          <a:spcPct val="90000"/>
        </a:lnSpc>
        <a:spcBef>
          <a:spcPts val="2300"/>
        </a:spcBef>
        <a:defRPr sz="98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9pPr>
    </p:titleStyle>
    <p:bodyStyle>
      <a:lvl1pPr marL="609600" indent="-609600" defTabSz="825500">
        <a:spcBef>
          <a:spcPts val="3400"/>
        </a:spcBef>
        <a:buClr>
          <a:srgbClr val="929292"/>
        </a:buClr>
        <a:buSzPct val="60000"/>
        <a:buFont typeface="Zapf Dingbats"/>
        <a:buChar char="❖"/>
        <a:defRPr sz="50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1pPr>
      <a:lvl2pPr marL="1219200" indent="-609600" defTabSz="825500">
        <a:spcBef>
          <a:spcPts val="3400"/>
        </a:spcBef>
        <a:buClr>
          <a:srgbClr val="929292"/>
        </a:buClr>
        <a:buSzPct val="60000"/>
        <a:buFont typeface="Zapf Dingbats"/>
        <a:buChar char="❖"/>
        <a:defRPr sz="50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2pPr>
      <a:lvl3pPr marL="1828800" indent="-609600" defTabSz="825500">
        <a:spcBef>
          <a:spcPts val="3400"/>
        </a:spcBef>
        <a:buClr>
          <a:srgbClr val="929292"/>
        </a:buClr>
        <a:buSzPct val="60000"/>
        <a:buFont typeface="Zapf Dingbats"/>
        <a:buChar char="❖"/>
        <a:defRPr sz="50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3pPr>
      <a:lvl4pPr marL="2438400" indent="-609600" defTabSz="825500">
        <a:spcBef>
          <a:spcPts val="3400"/>
        </a:spcBef>
        <a:buClr>
          <a:srgbClr val="929292"/>
        </a:buClr>
        <a:buSzPct val="60000"/>
        <a:buFont typeface="Zapf Dingbats"/>
        <a:buChar char="❖"/>
        <a:defRPr sz="50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4pPr>
      <a:lvl5pPr marL="3048000" indent="-609600" defTabSz="825500">
        <a:spcBef>
          <a:spcPts val="3400"/>
        </a:spcBef>
        <a:buClr>
          <a:srgbClr val="929292"/>
        </a:buClr>
        <a:buSzPct val="60000"/>
        <a:buFont typeface="Zapf Dingbats"/>
        <a:buChar char="❖"/>
        <a:defRPr sz="50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5pPr>
      <a:lvl6pPr marL="3657600" indent="-609600" defTabSz="825500">
        <a:spcBef>
          <a:spcPts val="3400"/>
        </a:spcBef>
        <a:buClr>
          <a:srgbClr val="929292"/>
        </a:buClr>
        <a:buSzPct val="60000"/>
        <a:buFont typeface="Zapf Dingbats"/>
        <a:buChar char="❖"/>
        <a:defRPr sz="50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6pPr>
      <a:lvl7pPr marL="4267200" indent="-609600" defTabSz="825500">
        <a:spcBef>
          <a:spcPts val="3400"/>
        </a:spcBef>
        <a:buClr>
          <a:srgbClr val="929292"/>
        </a:buClr>
        <a:buSzPct val="60000"/>
        <a:buFont typeface="Zapf Dingbats"/>
        <a:buChar char="❖"/>
        <a:defRPr sz="50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7pPr>
      <a:lvl8pPr marL="4876800" indent="-609600" defTabSz="825500">
        <a:spcBef>
          <a:spcPts val="3400"/>
        </a:spcBef>
        <a:buClr>
          <a:srgbClr val="929292"/>
        </a:buClr>
        <a:buSzPct val="60000"/>
        <a:buFont typeface="Zapf Dingbats"/>
        <a:buChar char="❖"/>
        <a:defRPr sz="50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8pPr>
      <a:lvl9pPr marL="5486400" indent="-609600" defTabSz="825500">
        <a:spcBef>
          <a:spcPts val="3400"/>
        </a:spcBef>
        <a:buClr>
          <a:srgbClr val="929292"/>
        </a:buClr>
        <a:buSzPct val="60000"/>
        <a:buFont typeface="Zapf Dingbats"/>
        <a:buChar char="❖"/>
        <a:defRPr sz="50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9pPr>
    </p:bodyStyle>
    <p:otherStyle>
      <a:lvl1pPr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Palatino"/>
        </a:defRPr>
      </a:lvl1pPr>
      <a:lvl2pPr indent="228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Palatino"/>
        </a:defRPr>
      </a:lvl2pPr>
      <a:lvl3pPr indent="457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Palatino"/>
        </a:defRPr>
      </a:lvl3pPr>
      <a:lvl4pPr indent="685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Palatino"/>
        </a:defRPr>
      </a:lvl4pPr>
      <a:lvl5pPr indent="9144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Palatino"/>
        </a:defRPr>
      </a:lvl5pPr>
      <a:lvl6pPr indent="11430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Palatino"/>
        </a:defRPr>
      </a:lvl6pPr>
      <a:lvl7pPr indent="1371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Palatino"/>
        </a:defRPr>
      </a:lvl7pPr>
      <a:lvl8pPr indent="1600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Palatino"/>
        </a:defRPr>
      </a:lvl8pPr>
      <a:lvl9pPr indent="1828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mailto:Chen.Yang@my.cityu.edu.hk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xfrm>
            <a:off x="753236" y="3905672"/>
            <a:ext cx="22768614" cy="4896544"/>
          </a:xfrm>
          <a:prstGeom prst="rect">
            <a:avLst/>
          </a:prstGeom>
        </p:spPr>
        <p:txBody>
          <a:bodyPr>
            <a:noAutofit/>
          </a:bodyPr>
          <a:lstStyle/>
          <a:p>
            <a:pPr lvl="0" algn="ctr">
              <a:lnSpc>
                <a:spcPct val="150000"/>
              </a:lnSpc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:r>
              <a:rPr lang="en-US" altLang="zh-CN" sz="9600" b="1" dirty="0">
                <a:solidFill>
                  <a:schemeClr val="accent6"/>
                </a:solidFill>
                <a:latin typeface="+mj-ea"/>
                <a:cs typeface="Times New Roman" panose="02020603050405020304" pitchFamily="18" charset="0"/>
              </a:rPr>
              <a:t>Intelligent optimization algorithm</a:t>
            </a:r>
            <a:br>
              <a:rPr lang="en-US" altLang="zh-CN" sz="7200" b="1" dirty="0">
                <a:solidFill>
                  <a:schemeClr val="accent6"/>
                </a:solidFill>
                <a:latin typeface="+mj-ea"/>
                <a:ea typeface="+mj-ea"/>
                <a:cs typeface="Times New Roman" panose="02020603050405020304" pitchFamily="18" charset="0"/>
                <a:sym typeface="Microsoft YaHei"/>
              </a:rPr>
            </a:br>
            <a:r>
              <a:rPr lang="en-US" altLang="zh-CN" sz="7200" b="1" dirty="0">
                <a:solidFill>
                  <a:schemeClr val="accent6"/>
                </a:solidFill>
                <a:latin typeface="+mj-ea"/>
                <a:ea typeface="+mj-ea"/>
                <a:cs typeface="Times New Roman" panose="02020603050405020304" pitchFamily="18" charset="0"/>
                <a:sym typeface="Microsoft YaHei"/>
              </a:rPr>
              <a:t>Week 05_ Introduction</a:t>
            </a:r>
            <a:endParaRPr sz="7200" b="1" dirty="0">
              <a:solidFill>
                <a:srgbClr val="777777"/>
              </a:solidFill>
              <a:latin typeface="+mj-ea"/>
              <a:ea typeface="+mj-ea"/>
              <a:cs typeface="Times New Roman" panose="02020603050405020304" pitchFamily="18" charset="0"/>
              <a:sym typeface="Microsoft YaHei"/>
            </a:endParaRPr>
          </a:p>
        </p:txBody>
      </p:sp>
      <p:pic>
        <p:nvPicPr>
          <p:cNvPr id="18434" name="Picture 2" descr="City University of Hong Ko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3000" y="377280"/>
            <a:ext cx="28575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cap="small" dirty="0"/>
              <a:t>Optimization problem</a:t>
            </a:r>
            <a:endParaRPr lang="zh-HK" altLang="en-US" sz="4800" cap="small" dirty="0"/>
          </a:p>
        </p:txBody>
      </p:sp>
      <p:sp>
        <p:nvSpPr>
          <p:cNvPr id="9" name="TextBox 8"/>
          <p:cNvSpPr txBox="1"/>
          <p:nvPr/>
        </p:nvSpPr>
        <p:spPr>
          <a:xfrm>
            <a:off x="1047750" y="572174"/>
            <a:ext cx="78105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01</a:t>
            </a:r>
            <a:endParaRPr kumimoji="0" lang="zh-HK" alt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Palatin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7750" y="1040444"/>
            <a:ext cx="18650072" cy="1418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Difficulties of a real-word </a:t>
            </a:r>
            <a:r>
              <a:rPr lang="en-US" altLang="zh-CN" sz="4400" dirty="0" err="1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proble</a:t>
            </a:r>
            <a:endParaRPr lang="en-US" altLang="zh-HK" sz="4400" dirty="0">
              <a:solidFill>
                <a:srgbClr val="F7964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文本占位符 1">
            <a:extLst>
              <a:ext uri="{FF2B5EF4-FFF2-40B4-BE49-F238E27FC236}">
                <a16:creationId xmlns:a16="http://schemas.microsoft.com/office/drawing/2014/main" id="{D5D5E0EC-E26F-43DD-BD2B-7DF0C68B6D1A}"/>
              </a:ext>
            </a:extLst>
          </p:cNvPr>
          <p:cNvSpPr txBox="1">
            <a:spLocks/>
          </p:cNvSpPr>
          <p:nvPr/>
        </p:nvSpPr>
        <p:spPr>
          <a:xfrm>
            <a:off x="21732875" y="12474624"/>
            <a:ext cx="2304255" cy="719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825500">
              <a:spcBef>
                <a:spcPts val="3400"/>
              </a:spcBef>
              <a:buClr>
                <a:srgbClr val="929292"/>
              </a:buClr>
              <a:buSzPct val="60000"/>
              <a:buFontTx/>
              <a:buNone/>
              <a:defRPr sz="2800">
                <a:solidFill>
                  <a:srgbClr val="4141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"/>
                <a:sym typeface="Palatino"/>
              </a:defRPr>
            </a:lvl1pPr>
            <a:lvl2pPr marL="1219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828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2438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30480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36576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4267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4876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5486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r>
              <a:rPr lang="en-US" altLang="zh-CN" dirty="0"/>
              <a:t>5/16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9A5232A-D09C-483D-8D85-E145F798C2BA}"/>
              </a:ext>
            </a:extLst>
          </p:cNvPr>
          <p:cNvSpPr txBox="1"/>
          <p:nvPr/>
        </p:nvSpPr>
        <p:spPr>
          <a:xfrm>
            <a:off x="3082803" y="2189148"/>
            <a:ext cx="18650072" cy="1063265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l"/>
            </a:pPr>
            <a:r>
              <a:rPr lang="en-US" altLang="zh-CN" sz="4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 large number of local solutions</a:t>
            </a:r>
          </a:p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l"/>
            </a:pPr>
            <a:r>
              <a:rPr lang="en-US" altLang="zh-HK" sz="4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 large number of constraints</a:t>
            </a:r>
          </a:p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l"/>
            </a:pPr>
            <a:r>
              <a:rPr lang="en-US" altLang="zh-HK" sz="4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Discrete variables</a:t>
            </a:r>
          </a:p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l"/>
            </a:pPr>
            <a:r>
              <a:rPr lang="en-US" altLang="zh-HK" sz="4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Deceptive search space</a:t>
            </a:r>
          </a:p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l"/>
            </a:pPr>
            <a:r>
              <a:rPr lang="en-US" altLang="zh-HK" sz="4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Multiple objectives</a:t>
            </a:r>
          </a:p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l"/>
            </a:pPr>
            <a:r>
              <a:rPr lang="en-US" altLang="zh-HK" sz="4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Dynamically changing</a:t>
            </a:r>
          </a:p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l"/>
            </a:pPr>
            <a:r>
              <a:rPr lang="en-US" altLang="zh-HK" sz="4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Uncertainties in inputs, outputs, or constraints</a:t>
            </a:r>
          </a:p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l"/>
            </a:pPr>
            <a:r>
              <a:rPr lang="en-US" altLang="zh-HK" sz="4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52056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cap="small" dirty="0"/>
              <a:t>Single objective optimization problem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47750" y="572174"/>
            <a:ext cx="78105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02</a:t>
            </a:r>
            <a:endParaRPr kumimoji="0" lang="zh-HK" alt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Palatin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9107" y="1168872"/>
            <a:ext cx="18650072" cy="1418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Analogy</a:t>
            </a:r>
            <a:endParaRPr lang="en-US" altLang="zh-HK" sz="4400" dirty="0">
              <a:solidFill>
                <a:srgbClr val="F7964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2276C93A-2786-4146-9B55-265834F4D9D0}"/>
              </a:ext>
            </a:extLst>
          </p:cNvPr>
          <p:cNvSpPr txBox="1">
            <a:spLocks/>
          </p:cNvSpPr>
          <p:nvPr/>
        </p:nvSpPr>
        <p:spPr>
          <a:xfrm>
            <a:off x="21732875" y="12474624"/>
            <a:ext cx="2304255" cy="719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825500">
              <a:spcBef>
                <a:spcPts val="3400"/>
              </a:spcBef>
              <a:buClr>
                <a:srgbClr val="929292"/>
              </a:buClr>
              <a:buSzPct val="60000"/>
              <a:buFontTx/>
              <a:buNone/>
              <a:defRPr sz="2800">
                <a:solidFill>
                  <a:srgbClr val="4141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"/>
                <a:sym typeface="Palatino"/>
              </a:defRPr>
            </a:lvl1pPr>
            <a:lvl2pPr marL="1219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828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2438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30480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36576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4267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4876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5486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r>
              <a:rPr lang="en-US" altLang="zh-CN" dirty="0"/>
              <a:t>7/16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E1894D-90DD-496E-8D0A-4832D925F2D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7750" y="2602509"/>
            <a:ext cx="16176529" cy="854406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210520E-9FFA-4FFB-826D-63A4CC4F4B3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340386" y="2491539"/>
            <a:ext cx="6696744" cy="236876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84994D5-5AD4-4E23-8FA5-FF7FB137D056}"/>
              </a:ext>
            </a:extLst>
          </p:cNvPr>
          <p:cNvSpPr/>
          <p:nvPr/>
        </p:nvSpPr>
        <p:spPr>
          <a:xfrm>
            <a:off x="2441713" y="12208256"/>
            <a:ext cx="133886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4800" b="1" dirty="0">
                <a:solidFill>
                  <a:srgbClr val="0070C0"/>
                </a:solidFill>
              </a:rPr>
              <a:t>Mountainous area with a giant hidden treasure</a:t>
            </a:r>
            <a:endParaRPr lang="zh-HK" altLang="en-US" sz="4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2460F3D-3BCF-4D0E-AF79-C9927F7E7CF9}"/>
              </a:ext>
            </a:extLst>
          </p:cNvPr>
          <p:cNvSpPr/>
          <p:nvPr/>
        </p:nvSpPr>
        <p:spPr>
          <a:xfrm>
            <a:off x="18446520" y="11762298"/>
            <a:ext cx="435728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4800" b="1" dirty="0">
                <a:solidFill>
                  <a:schemeClr val="tx1"/>
                </a:solidFill>
              </a:rPr>
              <a:t>Somewhere at</a:t>
            </a:r>
          </a:p>
          <a:p>
            <a:r>
              <a:rPr lang="en-US" altLang="zh-HK" sz="4800" b="1" dirty="0">
                <a:solidFill>
                  <a:schemeClr val="tx1"/>
                </a:solidFill>
              </a:rPr>
              <a:t> </a:t>
            </a:r>
            <a:r>
              <a:rPr lang="en-US" altLang="zh-HK" sz="4800" b="1" dirty="0">
                <a:solidFill>
                  <a:srgbClr val="FF0000"/>
                </a:solidFill>
              </a:rPr>
              <a:t>deepest</a:t>
            </a:r>
            <a:r>
              <a:rPr lang="en-US" altLang="zh-HK" sz="4800" b="1" dirty="0">
                <a:solidFill>
                  <a:schemeClr val="tx1"/>
                </a:solidFill>
              </a:rPr>
              <a:t> valley</a:t>
            </a:r>
            <a:endParaRPr lang="zh-HK" altLang="en-US" sz="4800" dirty="0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CAD4EE-E5F6-4C39-BD12-21CAC307148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EFEFD"/>
              </a:clrFrom>
              <a:clrTo>
                <a:srgbClr val="FE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799179" y="4892609"/>
            <a:ext cx="2377631" cy="693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0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cap="small" dirty="0"/>
              <a:t>Single objective optimization problem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47750" y="572174"/>
            <a:ext cx="78105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02</a:t>
            </a:r>
            <a:endParaRPr kumimoji="0" lang="zh-HK" alt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Palatin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9107" y="1168872"/>
            <a:ext cx="18650072" cy="1418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Analogy</a:t>
            </a:r>
            <a:endParaRPr lang="en-US" altLang="zh-HK" sz="4400" dirty="0">
              <a:solidFill>
                <a:srgbClr val="F7964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A86308E-08A3-4CA9-B7E3-0E6A4DC4071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28799" y="2876926"/>
            <a:ext cx="10282087" cy="10266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18E66F6-844D-4592-83DC-50F433AC434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52040" y="1351875"/>
            <a:ext cx="11650799" cy="1213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58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cap="small" dirty="0"/>
              <a:t>Single objective optimization problem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47750" y="572174"/>
            <a:ext cx="78105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02</a:t>
            </a:r>
            <a:endParaRPr kumimoji="0" lang="zh-HK" alt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Palatin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9106" y="1168872"/>
            <a:ext cx="19107789" cy="1418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Conventional (deterministic) optimization algorithms</a:t>
            </a:r>
            <a:endParaRPr lang="en-US" altLang="zh-HK" sz="4400" dirty="0">
              <a:solidFill>
                <a:srgbClr val="F7964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90FB1A-B5B7-4E09-B8F0-6BA70A501D2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28800" y="3091481"/>
            <a:ext cx="21665766" cy="945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3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cap="small" dirty="0"/>
              <a:t>Single objective optimization problem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47750" y="572174"/>
            <a:ext cx="78105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02</a:t>
            </a:r>
            <a:endParaRPr kumimoji="0" lang="zh-HK" alt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Palatin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9106" y="1168872"/>
            <a:ext cx="19107789" cy="1418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Conventional (deterministic) optimization algorithms</a:t>
            </a:r>
            <a:endParaRPr lang="en-US" altLang="zh-HK" sz="4400" dirty="0">
              <a:solidFill>
                <a:srgbClr val="F7964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B25431D-D753-4322-BDAF-E5825AA3B2E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8838" y="3689648"/>
            <a:ext cx="15934710" cy="849694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B965CE5-1F0E-44D3-A80D-3F208CC9AF54}"/>
              </a:ext>
            </a:extLst>
          </p:cNvPr>
          <p:cNvSpPr/>
          <p:nvPr/>
        </p:nvSpPr>
        <p:spPr>
          <a:xfrm>
            <a:off x="1119259" y="12335728"/>
            <a:ext cx="1865126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4800" b="1" dirty="0">
                <a:solidFill>
                  <a:srgbClr val="0070C0"/>
                </a:solidFill>
              </a:rPr>
              <a:t>Find two small treasures based on the gradient descent algorithm </a:t>
            </a:r>
            <a:endParaRPr lang="zh-HK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40320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cap="small" dirty="0"/>
              <a:t>Single objective optimization problem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47750" y="572174"/>
            <a:ext cx="78105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02</a:t>
            </a:r>
            <a:endParaRPr kumimoji="0" lang="zh-HK" alt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Palatin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9106" y="1168872"/>
            <a:ext cx="19107789" cy="1418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HK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Gradient descent algorithm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E3A23F-726D-4CD0-AD60-C255BB9C035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7532" y="2587722"/>
            <a:ext cx="22368936" cy="1008948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73D2BE3-4C31-441B-BD08-674B13AA3234}"/>
              </a:ext>
            </a:extLst>
          </p:cNvPr>
          <p:cNvSpPr/>
          <p:nvPr/>
        </p:nvSpPr>
        <p:spPr>
          <a:xfrm>
            <a:off x="8231560" y="11128278"/>
            <a:ext cx="8813630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4800" dirty="0">
                <a:solidFill>
                  <a:schemeClr val="tx1"/>
                </a:solidFill>
              </a:rPr>
              <a:t>Local optimization stagnation, </a:t>
            </a:r>
          </a:p>
          <a:p>
            <a:r>
              <a:rPr lang="en-US" altLang="zh-HK" sz="4800" dirty="0">
                <a:solidFill>
                  <a:schemeClr val="tx1"/>
                </a:solidFill>
              </a:rPr>
              <a:t>local </a:t>
            </a:r>
            <a:r>
              <a:rPr lang="en-US" altLang="zh-HK" sz="4800" dirty="0" err="1">
                <a:solidFill>
                  <a:schemeClr val="tx1"/>
                </a:solidFill>
              </a:rPr>
              <a:t>optimial</a:t>
            </a:r>
            <a:r>
              <a:rPr lang="en-US" altLang="zh-HK" sz="4800" dirty="0">
                <a:solidFill>
                  <a:schemeClr val="tx1"/>
                </a:solidFill>
              </a:rPr>
              <a:t> entrapment, </a:t>
            </a:r>
          </a:p>
          <a:p>
            <a:r>
              <a:rPr lang="en-US" altLang="zh-HK" sz="4800" dirty="0">
                <a:solidFill>
                  <a:schemeClr val="tx1"/>
                </a:solidFill>
              </a:rPr>
              <a:t>or even premature convergence</a:t>
            </a:r>
            <a:endParaRPr lang="zh-HK" altLang="en-US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79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cap="small" dirty="0"/>
              <a:t>Single objective optimization problem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47750" y="572174"/>
            <a:ext cx="78105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02</a:t>
            </a:r>
            <a:endParaRPr kumimoji="0" lang="zh-HK" alt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Palatin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9106" y="1168872"/>
            <a:ext cx="19107789" cy="1418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HK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Gradient descent algorithm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18D618-408A-4572-9D2E-57A073F9027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28800" y="3207318"/>
            <a:ext cx="20905792" cy="897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8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cap="small" dirty="0"/>
              <a:t>Single objective optimization problem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47750" y="572174"/>
            <a:ext cx="78105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02</a:t>
            </a:r>
            <a:endParaRPr kumimoji="0" lang="zh-HK" alt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Palatin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9106" y="1168872"/>
            <a:ext cx="19107789" cy="1418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HK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Modern (stochastic) optimization algorithms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C77E939-E164-4296-BA2E-700D93B9063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77799" y="2667562"/>
            <a:ext cx="18673936" cy="1017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1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cap="small" dirty="0"/>
              <a:t>Single objective optimization problem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47750" y="572174"/>
            <a:ext cx="78105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02</a:t>
            </a:r>
            <a:endParaRPr kumimoji="0" lang="zh-HK" alt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Palatin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9106" y="1168872"/>
            <a:ext cx="19107789" cy="1418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HK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Modern (stochastic) optimization algorithms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17FDC71-6D57-4231-8F93-7988E1F14DA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2728" y="3551560"/>
            <a:ext cx="18475739" cy="9001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2926E8D-1F35-42A1-BFA2-E58BCCFD4BD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919420" y="1878297"/>
            <a:ext cx="3025197" cy="55282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296B878-8B3A-42A5-89BD-6C54CA38CED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920617" y="8039872"/>
            <a:ext cx="3024000" cy="531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74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cap="small" dirty="0"/>
              <a:t> Stochastic optimization algorithms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47750" y="572174"/>
            <a:ext cx="78105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03</a:t>
            </a:r>
            <a:endParaRPr kumimoji="0" lang="zh-HK" alt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Palatino"/>
            </a:endParaRPr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E857D96D-5BE7-4836-B90F-F0F59E3DD4D4}"/>
              </a:ext>
            </a:extLst>
          </p:cNvPr>
          <p:cNvSpPr txBox="1">
            <a:spLocks/>
          </p:cNvSpPr>
          <p:nvPr/>
        </p:nvSpPr>
        <p:spPr>
          <a:xfrm>
            <a:off x="21732875" y="12474624"/>
            <a:ext cx="2304255" cy="719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825500">
              <a:spcBef>
                <a:spcPts val="3400"/>
              </a:spcBef>
              <a:buClr>
                <a:srgbClr val="929292"/>
              </a:buClr>
              <a:buSzPct val="60000"/>
              <a:buFontTx/>
              <a:buNone/>
              <a:defRPr sz="2800">
                <a:solidFill>
                  <a:srgbClr val="4141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"/>
                <a:sym typeface="Palatino"/>
              </a:defRPr>
            </a:lvl1pPr>
            <a:lvl2pPr marL="1219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828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2438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30480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36576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4267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4876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5486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r>
              <a:rPr lang="en-US" altLang="zh-CN" dirty="0"/>
              <a:t>3/16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AD31C92-81B8-4D1B-A10E-47687E0AB66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70920" y="3761656"/>
            <a:ext cx="7848872" cy="8252676"/>
          </a:xfrm>
          <a:prstGeom prst="rect">
            <a:avLst/>
          </a:prstGeom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D6B92AF8-448A-47D1-BA2A-D6772F297E1E}"/>
              </a:ext>
            </a:extLst>
          </p:cNvPr>
          <p:cNvSpPr txBox="1"/>
          <p:nvPr/>
        </p:nvSpPr>
        <p:spPr>
          <a:xfrm>
            <a:off x="1149106" y="1168872"/>
            <a:ext cx="19107789" cy="1418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HK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Classification of stochastic optimization algorithms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0F0C24-7FED-4814-8891-27D3E419BE6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84088" y="3758595"/>
            <a:ext cx="8208912" cy="838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0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ADF6572-4CA0-4640-984D-73CC0F9465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FCE3B4EA-34FB-43BB-88AF-BACE15BD9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cap="small" dirty="0"/>
              <a:t>History of Optimization Techniques</a:t>
            </a:r>
            <a:endParaRPr lang="zh-HK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91AF2F-39EC-4A71-B5EE-509223A91DB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5992" y="2969966"/>
            <a:ext cx="23266633" cy="828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3439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cap="small" dirty="0"/>
              <a:t> Stochastic optimization algorithms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47750" y="572174"/>
            <a:ext cx="78105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03</a:t>
            </a:r>
            <a:endParaRPr kumimoji="0" lang="zh-HK" alt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Palatino"/>
            </a:endParaRPr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E857D96D-5BE7-4836-B90F-F0F59E3DD4D4}"/>
              </a:ext>
            </a:extLst>
          </p:cNvPr>
          <p:cNvSpPr txBox="1">
            <a:spLocks/>
          </p:cNvSpPr>
          <p:nvPr/>
        </p:nvSpPr>
        <p:spPr>
          <a:xfrm>
            <a:off x="21732875" y="12474624"/>
            <a:ext cx="2304255" cy="719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825500">
              <a:spcBef>
                <a:spcPts val="3400"/>
              </a:spcBef>
              <a:buClr>
                <a:srgbClr val="929292"/>
              </a:buClr>
              <a:buSzPct val="60000"/>
              <a:buFontTx/>
              <a:buNone/>
              <a:defRPr sz="2800">
                <a:solidFill>
                  <a:srgbClr val="4141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"/>
                <a:sym typeface="Palatino"/>
              </a:defRPr>
            </a:lvl1pPr>
            <a:lvl2pPr marL="1219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828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2438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30480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36576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4267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4876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5486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r>
              <a:rPr lang="en-US" altLang="zh-CN" dirty="0"/>
              <a:t>3/16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AD31C92-81B8-4D1B-A10E-47687E0AB6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82844"/>
          <a:stretch/>
        </p:blipFill>
        <p:spPr>
          <a:xfrm>
            <a:off x="2470920" y="3761656"/>
            <a:ext cx="7848872" cy="1415790"/>
          </a:xfrm>
          <a:prstGeom prst="rect">
            <a:avLst/>
          </a:prstGeom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D6B92AF8-448A-47D1-BA2A-D6772F297E1E}"/>
              </a:ext>
            </a:extLst>
          </p:cNvPr>
          <p:cNvSpPr txBox="1"/>
          <p:nvPr/>
        </p:nvSpPr>
        <p:spPr>
          <a:xfrm>
            <a:off x="1149106" y="1168872"/>
            <a:ext cx="19107789" cy="1418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HK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Classification of stochastic optimization algorithms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0F0C24-7FED-4814-8891-27D3E419BE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83078"/>
          <a:stretch/>
        </p:blipFill>
        <p:spPr>
          <a:xfrm>
            <a:off x="12984088" y="3758596"/>
            <a:ext cx="8208912" cy="14188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24DD028-407F-45A8-AA11-B85A8CAD94B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38275" y="5345832"/>
            <a:ext cx="21151466" cy="669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9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cap="small" dirty="0"/>
              <a:t> Stochastic optimization algorithms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47750" y="572174"/>
            <a:ext cx="78105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03</a:t>
            </a:r>
            <a:endParaRPr kumimoji="0" lang="zh-HK" alt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Palatino"/>
            </a:endParaRPr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E857D96D-5BE7-4836-B90F-F0F59E3DD4D4}"/>
              </a:ext>
            </a:extLst>
          </p:cNvPr>
          <p:cNvSpPr txBox="1">
            <a:spLocks/>
          </p:cNvSpPr>
          <p:nvPr/>
        </p:nvSpPr>
        <p:spPr>
          <a:xfrm>
            <a:off x="21732875" y="12474624"/>
            <a:ext cx="2304255" cy="719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825500">
              <a:spcBef>
                <a:spcPts val="3400"/>
              </a:spcBef>
              <a:buClr>
                <a:srgbClr val="929292"/>
              </a:buClr>
              <a:buSzPct val="60000"/>
              <a:buFontTx/>
              <a:buNone/>
              <a:defRPr sz="2800">
                <a:solidFill>
                  <a:srgbClr val="4141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"/>
                <a:sym typeface="Palatino"/>
              </a:defRPr>
            </a:lvl1pPr>
            <a:lvl2pPr marL="1219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828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2438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30480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36576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4267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4876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5486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r>
              <a:rPr lang="en-US" altLang="zh-CN" dirty="0"/>
              <a:t>3/16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D6B92AF8-448A-47D1-BA2A-D6772F297E1E}"/>
              </a:ext>
            </a:extLst>
          </p:cNvPr>
          <p:cNvSpPr txBox="1"/>
          <p:nvPr/>
        </p:nvSpPr>
        <p:spPr>
          <a:xfrm>
            <a:off x="1149106" y="1168872"/>
            <a:ext cx="19107789" cy="1418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HK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Individual-based vs. Population-based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6877F3-F9F0-40D2-80A0-04592E169A2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77784" y="3207319"/>
            <a:ext cx="20839352" cy="837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6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cap="small" dirty="0"/>
              <a:t> Stochastic optimization algorithms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47750" y="572174"/>
            <a:ext cx="78105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03</a:t>
            </a:r>
            <a:endParaRPr kumimoji="0" lang="zh-HK" alt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Palatino"/>
            </a:endParaRPr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E857D96D-5BE7-4836-B90F-F0F59E3DD4D4}"/>
              </a:ext>
            </a:extLst>
          </p:cNvPr>
          <p:cNvSpPr txBox="1">
            <a:spLocks/>
          </p:cNvSpPr>
          <p:nvPr/>
        </p:nvSpPr>
        <p:spPr>
          <a:xfrm>
            <a:off x="21732875" y="12474624"/>
            <a:ext cx="2304255" cy="719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825500">
              <a:spcBef>
                <a:spcPts val="3400"/>
              </a:spcBef>
              <a:buClr>
                <a:srgbClr val="929292"/>
              </a:buClr>
              <a:buSzPct val="60000"/>
              <a:buFontTx/>
              <a:buNone/>
              <a:defRPr sz="2800">
                <a:solidFill>
                  <a:srgbClr val="4141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"/>
                <a:sym typeface="Palatino"/>
              </a:defRPr>
            </a:lvl1pPr>
            <a:lvl2pPr marL="1219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828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2438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30480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36576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4267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4876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5486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r>
              <a:rPr lang="en-US" altLang="zh-CN" dirty="0"/>
              <a:t>3/16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D6B92AF8-448A-47D1-BA2A-D6772F297E1E}"/>
              </a:ext>
            </a:extLst>
          </p:cNvPr>
          <p:cNvSpPr txBox="1"/>
          <p:nvPr/>
        </p:nvSpPr>
        <p:spPr>
          <a:xfrm>
            <a:off x="1149106" y="1168872"/>
            <a:ext cx="19107789" cy="1418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HK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Population-based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74BCA82-054A-4234-B4AE-D0D661251D95}"/>
              </a:ext>
            </a:extLst>
          </p:cNvPr>
          <p:cNvSpPr/>
          <p:nvPr/>
        </p:nvSpPr>
        <p:spPr>
          <a:xfrm>
            <a:off x="2758952" y="4985792"/>
            <a:ext cx="51459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4800" b="1" dirty="0">
                <a:solidFill>
                  <a:srgbClr val="0070C0"/>
                </a:solidFill>
              </a:rPr>
              <a:t>High exploration 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760EBD1-5D01-4955-8086-3C97107B0BDB}"/>
              </a:ext>
            </a:extLst>
          </p:cNvPr>
          <p:cNvSpPr/>
          <p:nvPr/>
        </p:nvSpPr>
        <p:spPr>
          <a:xfrm>
            <a:off x="1212054" y="8234572"/>
            <a:ext cx="82397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4800" b="1" dirty="0">
                <a:solidFill>
                  <a:srgbClr val="0070C0"/>
                </a:solidFill>
              </a:rPr>
              <a:t>High local optima avoidance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412D2C-61A2-4AE8-8AE6-48A9ECBCB76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39872" y="5784343"/>
            <a:ext cx="4780388" cy="236333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1ADC8D8-3EA7-4DEB-8636-0067B0A3E25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977113" y="3401616"/>
            <a:ext cx="5145960" cy="788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6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cap="small" dirty="0"/>
              <a:t> Stochastic optimization algorithms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47750" y="572174"/>
            <a:ext cx="78105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03</a:t>
            </a:r>
            <a:endParaRPr kumimoji="0" lang="zh-HK" alt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Palatino"/>
            </a:endParaRPr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E857D96D-5BE7-4836-B90F-F0F59E3DD4D4}"/>
              </a:ext>
            </a:extLst>
          </p:cNvPr>
          <p:cNvSpPr txBox="1">
            <a:spLocks/>
          </p:cNvSpPr>
          <p:nvPr/>
        </p:nvSpPr>
        <p:spPr>
          <a:xfrm>
            <a:off x="21732875" y="12474624"/>
            <a:ext cx="2304255" cy="719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825500">
              <a:spcBef>
                <a:spcPts val="3400"/>
              </a:spcBef>
              <a:buClr>
                <a:srgbClr val="929292"/>
              </a:buClr>
              <a:buSzPct val="60000"/>
              <a:buFontTx/>
              <a:buNone/>
              <a:defRPr sz="2800">
                <a:solidFill>
                  <a:srgbClr val="4141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"/>
                <a:sym typeface="Palatino"/>
              </a:defRPr>
            </a:lvl1pPr>
            <a:lvl2pPr marL="1219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828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2438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30480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36576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4267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4876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5486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r>
              <a:rPr lang="en-US" altLang="zh-CN" dirty="0"/>
              <a:t>3/16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D6B92AF8-448A-47D1-BA2A-D6772F297E1E}"/>
              </a:ext>
            </a:extLst>
          </p:cNvPr>
          <p:cNvSpPr txBox="1"/>
          <p:nvPr/>
        </p:nvSpPr>
        <p:spPr>
          <a:xfrm>
            <a:off x="1149106" y="1168872"/>
            <a:ext cx="19107789" cy="1418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HK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Exploration vs. Exploitation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579A90F-2A0F-4596-B176-ED60F4890D0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66864" y="3184420"/>
            <a:ext cx="2197213" cy="230516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29BD5C3-126B-46FE-9F5D-E7D7275B4A2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87344" y="3207319"/>
            <a:ext cx="1600282" cy="22416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85CA858-9C16-4A99-BD21-B94570AA9B6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2268" y="5701112"/>
            <a:ext cx="20928659" cy="684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94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cap="small" dirty="0"/>
              <a:t> Stochastic optimization algorithms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47750" y="572174"/>
            <a:ext cx="78105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03</a:t>
            </a:r>
            <a:endParaRPr kumimoji="0" lang="zh-HK" alt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Palatino"/>
            </a:endParaRPr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E857D96D-5BE7-4836-B90F-F0F59E3DD4D4}"/>
              </a:ext>
            </a:extLst>
          </p:cNvPr>
          <p:cNvSpPr txBox="1">
            <a:spLocks/>
          </p:cNvSpPr>
          <p:nvPr/>
        </p:nvSpPr>
        <p:spPr>
          <a:xfrm>
            <a:off x="21732875" y="12474624"/>
            <a:ext cx="2304255" cy="719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825500">
              <a:spcBef>
                <a:spcPts val="3400"/>
              </a:spcBef>
              <a:buClr>
                <a:srgbClr val="929292"/>
              </a:buClr>
              <a:buSzPct val="60000"/>
              <a:buFontTx/>
              <a:buNone/>
              <a:defRPr sz="2800">
                <a:solidFill>
                  <a:srgbClr val="4141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"/>
                <a:sym typeface="Palatino"/>
              </a:defRPr>
            </a:lvl1pPr>
            <a:lvl2pPr marL="1219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828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2438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30480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36576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4267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4876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5486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r>
              <a:rPr lang="en-US" altLang="zh-CN" dirty="0"/>
              <a:t>3/16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D6B92AF8-448A-47D1-BA2A-D6772F297E1E}"/>
              </a:ext>
            </a:extLst>
          </p:cNvPr>
          <p:cNvSpPr txBox="1"/>
          <p:nvPr/>
        </p:nvSpPr>
        <p:spPr>
          <a:xfrm>
            <a:off x="1149106" y="1168872"/>
            <a:ext cx="19107789" cy="1418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HK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Exploration vs. Exploitation in </a:t>
            </a:r>
            <a:r>
              <a:rPr lang="en-US" altLang="zh-HK" sz="4400" dirty="0" err="1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populationbased</a:t>
            </a:r>
            <a:r>
              <a:rPr lang="en-US" altLang="zh-HK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algorithms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79B0CAD-5871-4E2F-888C-C353C151C49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97759" y="3444370"/>
            <a:ext cx="19924794" cy="84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2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cap="small" dirty="0"/>
              <a:t> Stochastic optimization algorithms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47750" y="572174"/>
            <a:ext cx="78105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03</a:t>
            </a:r>
            <a:endParaRPr kumimoji="0" lang="zh-HK" alt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Palatino"/>
            </a:endParaRPr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E857D96D-5BE7-4836-B90F-F0F59E3DD4D4}"/>
              </a:ext>
            </a:extLst>
          </p:cNvPr>
          <p:cNvSpPr txBox="1">
            <a:spLocks/>
          </p:cNvSpPr>
          <p:nvPr/>
        </p:nvSpPr>
        <p:spPr>
          <a:xfrm>
            <a:off x="21732875" y="12474624"/>
            <a:ext cx="2304255" cy="719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825500">
              <a:spcBef>
                <a:spcPts val="3400"/>
              </a:spcBef>
              <a:buClr>
                <a:srgbClr val="929292"/>
              </a:buClr>
              <a:buSzPct val="60000"/>
              <a:buFontTx/>
              <a:buNone/>
              <a:defRPr sz="2800">
                <a:solidFill>
                  <a:srgbClr val="4141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"/>
                <a:sym typeface="Palatino"/>
              </a:defRPr>
            </a:lvl1pPr>
            <a:lvl2pPr marL="1219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828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2438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30480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36576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4267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4876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5486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r>
              <a:rPr lang="en-US" altLang="zh-CN" dirty="0"/>
              <a:t>3/16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D6B92AF8-448A-47D1-BA2A-D6772F297E1E}"/>
              </a:ext>
            </a:extLst>
          </p:cNvPr>
          <p:cNvSpPr txBox="1"/>
          <p:nvPr/>
        </p:nvSpPr>
        <p:spPr>
          <a:xfrm>
            <a:off x="1149106" y="1168872"/>
            <a:ext cx="19107789" cy="1418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HK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Classification of population-based algorithms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A67FB5A-AECF-4E01-B89C-36E528416328}"/>
              </a:ext>
            </a:extLst>
          </p:cNvPr>
          <p:cNvSpPr/>
          <p:nvPr/>
        </p:nvSpPr>
        <p:spPr>
          <a:xfrm>
            <a:off x="7218900" y="3419088"/>
            <a:ext cx="8496944" cy="862648"/>
          </a:xfrm>
          <a:prstGeom prst="roundRect">
            <a:avLst/>
          </a:prstGeom>
          <a:noFill/>
          <a:ln w="381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sz="44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  <a:uFillTx/>
                <a:latin typeface="Palatino"/>
                <a:ea typeface="Palatino"/>
                <a:cs typeface="Palatino"/>
                <a:sym typeface="Palatino"/>
              </a:rPr>
              <a:t>Population-based algorithms</a:t>
            </a:r>
            <a:endParaRPr kumimoji="0" lang="zh-HK" altLang="en-US" sz="4400" b="0" i="0" u="none" strike="noStrike" cap="none" spc="0" normalizeH="0" baseline="0" dirty="0">
              <a:ln>
                <a:noFill/>
              </a:ln>
              <a:solidFill>
                <a:sysClr val="windowText" lastClr="000000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1C03F7CD-3D07-4C46-BE74-02C1D1037BA1}"/>
              </a:ext>
            </a:extLst>
          </p:cNvPr>
          <p:cNvSpPr/>
          <p:nvPr/>
        </p:nvSpPr>
        <p:spPr>
          <a:xfrm>
            <a:off x="935443" y="5849888"/>
            <a:ext cx="6680511" cy="862648"/>
          </a:xfrm>
          <a:prstGeom prst="roundRect">
            <a:avLst/>
          </a:prstGeom>
          <a:noFill/>
          <a:ln w="381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sz="44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  <a:uFillTx/>
                <a:latin typeface="Palatino"/>
                <a:ea typeface="Palatino"/>
                <a:cs typeface="Palatino"/>
                <a:sym typeface="Palatino"/>
              </a:rPr>
              <a:t>Evolutionary algorithms</a:t>
            </a:r>
            <a:endParaRPr kumimoji="0" lang="zh-HK" altLang="en-US" sz="4400" b="0" i="0" u="none" strike="noStrike" cap="none" spc="0" normalizeH="0" baseline="0" dirty="0">
              <a:ln>
                <a:noFill/>
              </a:ln>
              <a:solidFill>
                <a:sysClr val="windowText" lastClr="000000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E5B17320-2DE4-4F28-9F26-6C9B76500A1A}"/>
              </a:ext>
            </a:extLst>
          </p:cNvPr>
          <p:cNvSpPr/>
          <p:nvPr/>
        </p:nvSpPr>
        <p:spPr>
          <a:xfrm>
            <a:off x="8768082" y="5849888"/>
            <a:ext cx="6680511" cy="862648"/>
          </a:xfrm>
          <a:prstGeom prst="roundRect">
            <a:avLst/>
          </a:prstGeom>
          <a:noFill/>
          <a:ln w="381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sz="44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  <a:uFillTx/>
                <a:latin typeface="Palatino"/>
                <a:ea typeface="Palatino"/>
                <a:cs typeface="Palatino"/>
                <a:sym typeface="Palatino"/>
              </a:rPr>
              <a:t>Physics-based algorithms</a:t>
            </a:r>
            <a:endParaRPr kumimoji="0" lang="zh-HK" altLang="en-US" sz="4400" b="0" i="0" u="none" strike="noStrike" cap="none" spc="0" normalizeH="0" baseline="0" dirty="0">
              <a:ln>
                <a:noFill/>
              </a:ln>
              <a:solidFill>
                <a:sysClr val="windowText" lastClr="000000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5C0403D0-04A8-4F14-B67C-2FAAE3E5B353}"/>
              </a:ext>
            </a:extLst>
          </p:cNvPr>
          <p:cNvSpPr/>
          <p:nvPr/>
        </p:nvSpPr>
        <p:spPr>
          <a:xfrm>
            <a:off x="16600721" y="5849888"/>
            <a:ext cx="6680511" cy="862648"/>
          </a:xfrm>
          <a:prstGeom prst="roundRect">
            <a:avLst/>
          </a:prstGeom>
          <a:noFill/>
          <a:ln w="381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sz="44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  <a:uFillTx/>
                <a:latin typeface="Palatino"/>
                <a:ea typeface="Palatino"/>
                <a:cs typeface="Palatino"/>
                <a:sym typeface="Palatino"/>
              </a:rPr>
              <a:t>Swarm-based algorithms</a:t>
            </a:r>
            <a:endParaRPr kumimoji="0" lang="zh-HK" altLang="en-US" sz="4400" b="0" i="0" u="none" strike="noStrike" cap="none" spc="0" normalizeH="0" baseline="0" dirty="0">
              <a:ln>
                <a:noFill/>
              </a:ln>
              <a:solidFill>
                <a:sysClr val="windowText" lastClr="000000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1D438D5-0DE4-453A-AADC-6B842813682D}"/>
              </a:ext>
            </a:extLst>
          </p:cNvPr>
          <p:cNvSpPr/>
          <p:nvPr/>
        </p:nvSpPr>
        <p:spPr>
          <a:xfrm>
            <a:off x="1181004" y="8403543"/>
            <a:ext cx="1944216" cy="779701"/>
          </a:xfrm>
          <a:prstGeom prst="rect">
            <a:avLst/>
          </a:prstGeom>
          <a:noFill/>
          <a:ln w="381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altLang="zh-HK" sz="4400" dirty="0">
                <a:solidFill>
                  <a:sysClr val="windowText" lastClr="000000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GA</a:t>
            </a:r>
            <a:endParaRPr lang="zh-HK" altLang="en-US" sz="4400" dirty="0">
              <a:solidFill>
                <a:sysClr val="windowText" lastClr="000000"/>
              </a:solidFill>
              <a:effectLst>
                <a:outerShdw blurRad="25400" dist="33948" dir="2700000" rotWithShape="0">
                  <a:srgbClr val="3B3936"/>
                </a:outerShdw>
              </a:effectLst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6802BDB-DEFA-46F3-B2EA-58ED3890B612}"/>
              </a:ext>
            </a:extLst>
          </p:cNvPr>
          <p:cNvSpPr/>
          <p:nvPr/>
        </p:nvSpPr>
        <p:spPr>
          <a:xfrm>
            <a:off x="4591122" y="10094548"/>
            <a:ext cx="1944216" cy="779701"/>
          </a:xfrm>
          <a:prstGeom prst="rect">
            <a:avLst/>
          </a:prstGeom>
          <a:noFill/>
          <a:ln w="381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altLang="zh-HK" sz="4400" dirty="0">
                <a:solidFill>
                  <a:sysClr val="windowText" lastClr="000000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GP</a:t>
            </a:r>
            <a:endParaRPr lang="zh-HK" altLang="en-US" sz="4400" dirty="0">
              <a:solidFill>
                <a:sysClr val="windowText" lastClr="000000"/>
              </a:solidFill>
              <a:effectLst>
                <a:outerShdw blurRad="25400" dist="33948" dir="2700000" rotWithShape="0">
                  <a:srgbClr val="3B3936"/>
                </a:outerShdw>
              </a:effectLst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799B23E-2F32-4DBD-BAF1-5E04A15FC76C}"/>
              </a:ext>
            </a:extLst>
          </p:cNvPr>
          <p:cNvSpPr/>
          <p:nvPr/>
        </p:nvSpPr>
        <p:spPr>
          <a:xfrm>
            <a:off x="1181004" y="10094550"/>
            <a:ext cx="1944216" cy="779701"/>
          </a:xfrm>
          <a:prstGeom prst="rect">
            <a:avLst/>
          </a:prstGeom>
          <a:noFill/>
          <a:ln w="381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altLang="zh-HK" sz="4400" dirty="0">
                <a:solidFill>
                  <a:sysClr val="windowText" lastClr="000000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ES</a:t>
            </a:r>
            <a:endParaRPr lang="zh-HK" altLang="en-US" sz="4400" dirty="0">
              <a:solidFill>
                <a:sysClr val="windowText" lastClr="000000"/>
              </a:solidFill>
              <a:effectLst>
                <a:outerShdw blurRad="25400" dist="33948" dir="2700000" rotWithShape="0">
                  <a:srgbClr val="3B3936"/>
                </a:outerShdw>
              </a:effectLst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E21F99F-3938-433E-95A3-84DAA57017A3}"/>
              </a:ext>
            </a:extLst>
          </p:cNvPr>
          <p:cNvSpPr/>
          <p:nvPr/>
        </p:nvSpPr>
        <p:spPr>
          <a:xfrm>
            <a:off x="4591122" y="8403542"/>
            <a:ext cx="1944216" cy="779701"/>
          </a:xfrm>
          <a:prstGeom prst="rect">
            <a:avLst/>
          </a:prstGeom>
          <a:noFill/>
          <a:ln w="381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altLang="zh-HK" sz="4400" dirty="0">
                <a:solidFill>
                  <a:sysClr val="windowText" lastClr="000000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DE</a:t>
            </a:r>
            <a:endParaRPr lang="zh-HK" altLang="en-US" sz="4400" dirty="0">
              <a:solidFill>
                <a:sysClr val="windowText" lastClr="000000"/>
              </a:solidFill>
              <a:effectLst>
                <a:outerShdw blurRad="25400" dist="33948" dir="2700000" rotWithShape="0">
                  <a:srgbClr val="3B3936"/>
                </a:outerShdw>
              </a:effectLst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9FE6261-39AB-4615-A077-E6EE2FE2DA09}"/>
              </a:ext>
            </a:extLst>
          </p:cNvPr>
          <p:cNvSpPr/>
          <p:nvPr/>
        </p:nvSpPr>
        <p:spPr>
          <a:xfrm>
            <a:off x="9526573" y="8403541"/>
            <a:ext cx="1944216" cy="779701"/>
          </a:xfrm>
          <a:prstGeom prst="rect">
            <a:avLst/>
          </a:prstGeom>
          <a:noFill/>
          <a:ln w="381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altLang="zh-HK" sz="4400" dirty="0">
                <a:solidFill>
                  <a:sysClr val="windowText" lastClr="000000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GSA</a:t>
            </a:r>
            <a:endParaRPr lang="zh-HK" altLang="en-US" sz="4400" dirty="0">
              <a:solidFill>
                <a:sysClr val="windowText" lastClr="000000"/>
              </a:solidFill>
              <a:effectLst>
                <a:outerShdw blurRad="25400" dist="33948" dir="2700000" rotWithShape="0">
                  <a:srgbClr val="3B3936"/>
                </a:outerShdw>
              </a:effectLst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0A1A262-B1D5-4417-9551-6BEE0F1C0782}"/>
              </a:ext>
            </a:extLst>
          </p:cNvPr>
          <p:cNvSpPr/>
          <p:nvPr/>
        </p:nvSpPr>
        <p:spPr>
          <a:xfrm>
            <a:off x="9523156" y="10094546"/>
            <a:ext cx="1944216" cy="779701"/>
          </a:xfrm>
          <a:prstGeom prst="rect">
            <a:avLst/>
          </a:prstGeom>
          <a:noFill/>
          <a:ln w="381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altLang="zh-HK" sz="4400" dirty="0">
                <a:solidFill>
                  <a:sysClr val="windowText" lastClr="000000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CFO</a:t>
            </a:r>
            <a:endParaRPr lang="zh-HK" altLang="en-US" sz="4400" dirty="0">
              <a:solidFill>
                <a:sysClr val="windowText" lastClr="000000"/>
              </a:solidFill>
              <a:effectLst>
                <a:outerShdw blurRad="25400" dist="33948" dir="2700000" rotWithShape="0">
                  <a:srgbClr val="3B3936"/>
                </a:outerShdw>
              </a:effectLst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12483C7-DB5C-478E-AE80-F871AEF027B1}"/>
              </a:ext>
            </a:extLst>
          </p:cNvPr>
          <p:cNvSpPr/>
          <p:nvPr/>
        </p:nvSpPr>
        <p:spPr>
          <a:xfrm>
            <a:off x="12913213" y="8403541"/>
            <a:ext cx="1944216" cy="779701"/>
          </a:xfrm>
          <a:prstGeom prst="rect">
            <a:avLst/>
          </a:prstGeom>
          <a:noFill/>
          <a:ln w="381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altLang="zh-HK" sz="4400" dirty="0">
                <a:solidFill>
                  <a:sysClr val="windowText" lastClr="000000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CSS</a:t>
            </a:r>
            <a:endParaRPr lang="zh-HK" altLang="en-US" sz="4400" dirty="0">
              <a:solidFill>
                <a:sysClr val="windowText" lastClr="000000"/>
              </a:solidFill>
              <a:effectLst>
                <a:outerShdw blurRad="25400" dist="33948" dir="2700000" rotWithShape="0">
                  <a:srgbClr val="3B3936"/>
                </a:outerShdw>
              </a:effectLst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DDE6AF6-D0F1-4128-8F82-77D27B322983}"/>
              </a:ext>
            </a:extLst>
          </p:cNvPr>
          <p:cNvSpPr/>
          <p:nvPr/>
        </p:nvSpPr>
        <p:spPr>
          <a:xfrm>
            <a:off x="12933274" y="10094546"/>
            <a:ext cx="1944216" cy="779701"/>
          </a:xfrm>
          <a:prstGeom prst="rect">
            <a:avLst/>
          </a:prstGeom>
          <a:noFill/>
          <a:ln w="381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altLang="zh-HK" sz="4400" dirty="0">
                <a:solidFill>
                  <a:sysClr val="windowText" lastClr="000000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BBBC</a:t>
            </a:r>
            <a:endParaRPr lang="zh-HK" altLang="en-US" sz="4400" dirty="0">
              <a:solidFill>
                <a:sysClr val="windowText" lastClr="000000"/>
              </a:solidFill>
              <a:effectLst>
                <a:outerShdw blurRad="25400" dist="33948" dir="2700000" rotWithShape="0">
                  <a:srgbClr val="3B3936"/>
                </a:outerShdw>
              </a:effectLst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E442256-F106-432A-B26F-FE6D10AEF9DD}"/>
              </a:ext>
            </a:extLst>
          </p:cNvPr>
          <p:cNvSpPr/>
          <p:nvPr/>
        </p:nvSpPr>
        <p:spPr>
          <a:xfrm>
            <a:off x="17848662" y="8403540"/>
            <a:ext cx="1944216" cy="779701"/>
          </a:xfrm>
          <a:prstGeom prst="rect">
            <a:avLst/>
          </a:prstGeom>
          <a:noFill/>
          <a:ln w="381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altLang="zh-HK" sz="4400" dirty="0">
                <a:solidFill>
                  <a:sysClr val="windowText" lastClr="000000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PSO</a:t>
            </a:r>
            <a:endParaRPr lang="zh-HK" altLang="en-US" sz="4400" dirty="0">
              <a:solidFill>
                <a:sysClr val="windowText" lastClr="000000"/>
              </a:solidFill>
              <a:effectLst>
                <a:outerShdw blurRad="25400" dist="33948" dir="2700000" rotWithShape="0">
                  <a:srgbClr val="3B3936"/>
                </a:outerShdw>
              </a:effectLst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6F8FE9D-FABB-4761-AE0E-1C3FB0AF96E8}"/>
              </a:ext>
            </a:extLst>
          </p:cNvPr>
          <p:cNvSpPr/>
          <p:nvPr/>
        </p:nvSpPr>
        <p:spPr>
          <a:xfrm>
            <a:off x="20942011" y="10094546"/>
            <a:ext cx="1944216" cy="779701"/>
          </a:xfrm>
          <a:prstGeom prst="rect">
            <a:avLst/>
          </a:prstGeom>
          <a:noFill/>
          <a:ln w="381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altLang="zh-HK" sz="4400" dirty="0">
                <a:solidFill>
                  <a:sysClr val="windowText" lastClr="000000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ABS</a:t>
            </a:r>
            <a:endParaRPr lang="zh-HK" altLang="en-US" sz="4400" dirty="0">
              <a:solidFill>
                <a:sysClr val="windowText" lastClr="000000"/>
              </a:solidFill>
              <a:effectLst>
                <a:outerShdw blurRad="25400" dist="33948" dir="2700000" rotWithShape="0">
                  <a:srgbClr val="3B3936"/>
                </a:outerShdw>
              </a:effectLst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FDBA936-5057-4B14-B812-2E2D38168B32}"/>
              </a:ext>
            </a:extLst>
          </p:cNvPr>
          <p:cNvSpPr/>
          <p:nvPr/>
        </p:nvSpPr>
        <p:spPr>
          <a:xfrm>
            <a:off x="17848662" y="10094546"/>
            <a:ext cx="1944216" cy="779701"/>
          </a:xfrm>
          <a:prstGeom prst="rect">
            <a:avLst/>
          </a:prstGeom>
          <a:noFill/>
          <a:ln w="381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altLang="zh-HK" sz="4400" dirty="0">
                <a:solidFill>
                  <a:sysClr val="windowText" lastClr="000000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ACO</a:t>
            </a:r>
            <a:endParaRPr lang="zh-HK" altLang="en-US" sz="4400" dirty="0">
              <a:solidFill>
                <a:sysClr val="windowText" lastClr="000000"/>
              </a:solidFill>
              <a:effectLst>
                <a:outerShdw blurRad="25400" dist="33948" dir="2700000" rotWithShape="0">
                  <a:srgbClr val="3B3936"/>
                </a:outerShdw>
              </a:effectLst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75B3840-B66A-4E5E-AD58-433020AC3162}"/>
              </a:ext>
            </a:extLst>
          </p:cNvPr>
          <p:cNvSpPr/>
          <p:nvPr/>
        </p:nvSpPr>
        <p:spPr>
          <a:xfrm>
            <a:off x="20942011" y="8403540"/>
            <a:ext cx="1944216" cy="779701"/>
          </a:xfrm>
          <a:prstGeom prst="rect">
            <a:avLst/>
          </a:prstGeom>
          <a:noFill/>
          <a:ln w="381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altLang="zh-HK" sz="4400" dirty="0">
                <a:solidFill>
                  <a:sysClr val="windowText" lastClr="000000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GWO</a:t>
            </a:r>
            <a:endParaRPr lang="zh-HK" altLang="en-US" sz="4400" dirty="0">
              <a:solidFill>
                <a:sysClr val="windowText" lastClr="000000"/>
              </a:solidFill>
              <a:effectLst>
                <a:outerShdw blurRad="25400" dist="33948" dir="2700000" rotWithShape="0">
                  <a:srgbClr val="3B3936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344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cap="small" dirty="0"/>
              <a:t>Stochastic optimization algorithms</a:t>
            </a:r>
            <a:endParaRPr lang="zh-HK" altLang="en-US" sz="4800" cap="small" dirty="0"/>
          </a:p>
        </p:txBody>
      </p:sp>
      <p:sp>
        <p:nvSpPr>
          <p:cNvPr id="9" name="TextBox 8"/>
          <p:cNvSpPr txBox="1"/>
          <p:nvPr/>
        </p:nvSpPr>
        <p:spPr>
          <a:xfrm>
            <a:off x="1047750" y="572174"/>
            <a:ext cx="78105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03</a:t>
            </a:r>
            <a:endParaRPr kumimoji="0" lang="zh-HK" alt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Palatino"/>
            </a:endParaRPr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E857D96D-5BE7-4836-B90F-F0F59E3DD4D4}"/>
              </a:ext>
            </a:extLst>
          </p:cNvPr>
          <p:cNvSpPr txBox="1">
            <a:spLocks/>
          </p:cNvSpPr>
          <p:nvPr/>
        </p:nvSpPr>
        <p:spPr>
          <a:xfrm>
            <a:off x="21732875" y="12474624"/>
            <a:ext cx="2304255" cy="719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825500">
              <a:spcBef>
                <a:spcPts val="3400"/>
              </a:spcBef>
              <a:buClr>
                <a:srgbClr val="929292"/>
              </a:buClr>
              <a:buSzPct val="60000"/>
              <a:buFontTx/>
              <a:buNone/>
              <a:defRPr sz="2800">
                <a:solidFill>
                  <a:srgbClr val="4141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"/>
                <a:sym typeface="Palatino"/>
              </a:defRPr>
            </a:lvl1pPr>
            <a:lvl2pPr marL="1219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828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2438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30480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36576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4267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4876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5486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r>
              <a:rPr lang="en-US" altLang="zh-CN" dirty="0"/>
              <a:t>3/16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2DE8846-4598-49CC-9E78-BA2DAA10DECC}"/>
              </a:ext>
            </a:extLst>
          </p:cNvPr>
          <p:cNvSpPr txBox="1"/>
          <p:nvPr/>
        </p:nvSpPr>
        <p:spPr>
          <a:xfrm>
            <a:off x="1462180" y="1977689"/>
            <a:ext cx="21602400" cy="976062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l"/>
            </a:pPr>
            <a:r>
              <a:rPr lang="en-US" altLang="zh-CN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粒子群算法（</a:t>
            </a:r>
            <a:r>
              <a:rPr lang="en-US" altLang="zh-CN" sz="4400" b="1" dirty="0">
                <a:solidFill>
                  <a:schemeClr val="accent6"/>
                </a:solidFill>
                <a:latin typeface="+mj-ea"/>
                <a:cs typeface="Times New Roman" panose="02020603050405020304" pitchFamily="18" charset="0"/>
                <a:sym typeface="Microsoft YaHei"/>
              </a:rPr>
              <a:t> Particle swarm optimization,</a:t>
            </a:r>
            <a:r>
              <a:rPr lang="zh-CN" altLang="en-US" sz="4400" b="1" dirty="0">
                <a:solidFill>
                  <a:schemeClr val="accent6"/>
                </a:solidFill>
                <a:latin typeface="+mj-ea"/>
                <a:cs typeface="Times New Roman" panose="02020603050405020304" pitchFamily="18" charset="0"/>
                <a:sym typeface="Microsoft YaHei"/>
              </a:rPr>
              <a:t> </a:t>
            </a:r>
            <a:r>
              <a:rPr lang="en-US" altLang="zh-CN" sz="4400" b="1" dirty="0">
                <a:solidFill>
                  <a:schemeClr val="accent6"/>
                </a:solidFill>
                <a:latin typeface="+mj-ea"/>
                <a:cs typeface="Times New Roman" panose="02020603050405020304" pitchFamily="18" charset="0"/>
                <a:sym typeface="Microsoft YaHei"/>
              </a:rPr>
              <a:t>PSO</a:t>
            </a:r>
            <a:r>
              <a:rPr lang="zh-CN" altLang="en-US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）源于对鸟群捕食行为的研究，模拟鸟群飞行觅食的行为</a:t>
            </a:r>
            <a:endParaRPr lang="en-US" altLang="zh-CN" sz="4400" dirty="0">
              <a:solidFill>
                <a:srgbClr val="F7964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l"/>
            </a:pPr>
            <a:r>
              <a:rPr lang="zh-CN" altLang="en-US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灰狼算法（</a:t>
            </a:r>
            <a:r>
              <a:rPr lang="en-US" altLang="zh-CN" sz="4400" b="1" dirty="0">
                <a:solidFill>
                  <a:schemeClr val="accent6"/>
                </a:solidFill>
                <a:latin typeface="+mj-ea"/>
                <a:cs typeface="Times New Roman" panose="02020603050405020304" pitchFamily="18" charset="0"/>
              </a:rPr>
              <a:t>Gray wolf </a:t>
            </a:r>
            <a:r>
              <a:rPr lang="en-US" altLang="zh-CN" sz="4400" b="1" dirty="0">
                <a:solidFill>
                  <a:schemeClr val="accent6"/>
                </a:solidFill>
                <a:latin typeface="+mj-ea"/>
                <a:cs typeface="Times New Roman" panose="02020603050405020304" pitchFamily="18" charset="0"/>
                <a:sym typeface="Microsoft YaHei"/>
              </a:rPr>
              <a:t>optimization,</a:t>
            </a:r>
            <a:r>
              <a:rPr lang="zh-CN" altLang="en-US" sz="4400" b="1" dirty="0">
                <a:solidFill>
                  <a:schemeClr val="accent6"/>
                </a:solidFill>
                <a:latin typeface="+mj-ea"/>
                <a:cs typeface="Times New Roman" panose="02020603050405020304" pitchFamily="18" charset="0"/>
                <a:sym typeface="Microsoft YaHei"/>
              </a:rPr>
              <a:t> </a:t>
            </a:r>
            <a:r>
              <a:rPr lang="en-US" altLang="zh-CN" sz="4400" b="1" dirty="0">
                <a:solidFill>
                  <a:schemeClr val="accent6"/>
                </a:solidFill>
                <a:latin typeface="+mj-ea"/>
                <a:cs typeface="Times New Roman" panose="02020603050405020304" pitchFamily="18" charset="0"/>
                <a:sym typeface="Microsoft YaHei"/>
              </a:rPr>
              <a:t>GWO </a:t>
            </a:r>
            <a:r>
              <a:rPr lang="zh-CN" altLang="en-US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）源于对狼群捕食行为的研究</a:t>
            </a:r>
            <a:endParaRPr lang="en-US" altLang="zh-CN" sz="4400" dirty="0">
              <a:solidFill>
                <a:srgbClr val="F7964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l"/>
            </a:pPr>
            <a:r>
              <a:rPr lang="zh-CN" altLang="en-US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差分进化算法</a:t>
            </a:r>
            <a:endParaRPr lang="en-US" altLang="zh-CN" sz="4400" dirty="0">
              <a:solidFill>
                <a:srgbClr val="F7964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l"/>
            </a:pPr>
            <a:r>
              <a:rPr lang="zh-CN" altLang="en-US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遗传基因算法</a:t>
            </a:r>
            <a:endParaRPr lang="en-US" altLang="zh-CN" sz="4400" dirty="0">
              <a:solidFill>
                <a:srgbClr val="F7964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l"/>
            </a:pPr>
            <a:r>
              <a:rPr lang="zh-CN" altLang="en-US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模拟退火算法（</a:t>
            </a:r>
            <a:r>
              <a:rPr lang="en-US" altLang="zh-CN" sz="4400" b="1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Simulated annealing</a:t>
            </a:r>
            <a:r>
              <a:rPr lang="zh-CN" altLang="en-US" sz="4400" b="1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4400" b="1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SA</a:t>
            </a:r>
            <a:r>
              <a:rPr lang="zh-CN" altLang="en-US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）三种模拟退火流派</a:t>
            </a:r>
            <a:r>
              <a:rPr lang="en-US" altLang="zh-CN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 Fast, Boltzmann, Cauchy</a:t>
            </a:r>
          </a:p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l"/>
            </a:pPr>
            <a:r>
              <a:rPr lang="zh-HK" altLang="en-US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人工鱼群算法</a:t>
            </a:r>
            <a:r>
              <a:rPr lang="zh-CN" altLang="en-US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4400" b="1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HK" sz="4400" b="1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rtificial fish swarm algorithm, AFSA</a:t>
            </a:r>
            <a:r>
              <a:rPr lang="zh-CN" altLang="en-US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HK" sz="4400" dirty="0">
              <a:solidFill>
                <a:srgbClr val="F7964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32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cap="small" dirty="0"/>
              <a:t>Stochastic optimization algorithms</a:t>
            </a:r>
            <a:endParaRPr lang="zh-HK" altLang="en-US" sz="4800" cap="small" dirty="0"/>
          </a:p>
        </p:txBody>
      </p:sp>
      <p:sp>
        <p:nvSpPr>
          <p:cNvPr id="9" name="TextBox 8"/>
          <p:cNvSpPr txBox="1"/>
          <p:nvPr/>
        </p:nvSpPr>
        <p:spPr>
          <a:xfrm>
            <a:off x="1047750" y="572174"/>
            <a:ext cx="78105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03</a:t>
            </a:r>
            <a:endParaRPr kumimoji="0" lang="zh-HK" alt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Palatino"/>
            </a:endParaRPr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E857D96D-5BE7-4836-B90F-F0F59E3DD4D4}"/>
              </a:ext>
            </a:extLst>
          </p:cNvPr>
          <p:cNvSpPr txBox="1">
            <a:spLocks/>
          </p:cNvSpPr>
          <p:nvPr/>
        </p:nvSpPr>
        <p:spPr>
          <a:xfrm>
            <a:off x="21732875" y="12474624"/>
            <a:ext cx="2304255" cy="719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825500">
              <a:spcBef>
                <a:spcPts val="3400"/>
              </a:spcBef>
              <a:buClr>
                <a:srgbClr val="929292"/>
              </a:buClr>
              <a:buSzPct val="60000"/>
              <a:buFontTx/>
              <a:buNone/>
              <a:defRPr sz="2800">
                <a:solidFill>
                  <a:srgbClr val="4141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"/>
                <a:sym typeface="Palatino"/>
              </a:defRPr>
            </a:lvl1pPr>
            <a:lvl2pPr marL="1219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828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2438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30480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36576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4267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4876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5486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r>
              <a:rPr lang="en-US" altLang="zh-CN" dirty="0"/>
              <a:t>3/16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9A6CD5E-47B5-4DE5-846B-8038579140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991"/>
          <a:stretch/>
        </p:blipFill>
        <p:spPr>
          <a:xfrm>
            <a:off x="3046984" y="2338045"/>
            <a:ext cx="19345650" cy="842493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849E37D-34E8-4321-A8BA-8BAD8FC6F3CC}"/>
              </a:ext>
            </a:extLst>
          </p:cNvPr>
          <p:cNvSpPr/>
          <p:nvPr/>
        </p:nvSpPr>
        <p:spPr>
          <a:xfrm>
            <a:off x="1769392" y="12059125"/>
            <a:ext cx="199913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4800" b="1" dirty="0">
                <a:solidFill>
                  <a:schemeClr val="tx1"/>
                </a:solidFill>
              </a:rPr>
              <a:t>There is no optimization algorithm to solve </a:t>
            </a:r>
            <a:r>
              <a:rPr lang="en-US" altLang="zh-HK" sz="4800" b="1" dirty="0">
                <a:solidFill>
                  <a:srgbClr val="FF0000"/>
                </a:solidFill>
              </a:rPr>
              <a:t>all optimization problems </a:t>
            </a:r>
            <a:endParaRPr lang="zh-HK" altLang="en-US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19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cap="small" dirty="0"/>
              <a:t> Constrained optimization algorithms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47750" y="572174"/>
            <a:ext cx="78105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04</a:t>
            </a:r>
            <a:endParaRPr kumimoji="0" lang="zh-HK" alt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Palatino"/>
            </a:endParaRPr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E857D96D-5BE7-4836-B90F-F0F59E3DD4D4}"/>
              </a:ext>
            </a:extLst>
          </p:cNvPr>
          <p:cNvSpPr txBox="1">
            <a:spLocks/>
          </p:cNvSpPr>
          <p:nvPr/>
        </p:nvSpPr>
        <p:spPr>
          <a:xfrm>
            <a:off x="21732875" y="12474624"/>
            <a:ext cx="2304255" cy="719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825500">
              <a:spcBef>
                <a:spcPts val="3400"/>
              </a:spcBef>
              <a:buClr>
                <a:srgbClr val="929292"/>
              </a:buClr>
              <a:buSzPct val="60000"/>
              <a:buFontTx/>
              <a:buNone/>
              <a:defRPr sz="2800">
                <a:solidFill>
                  <a:srgbClr val="4141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"/>
                <a:sym typeface="Palatino"/>
              </a:defRPr>
            </a:lvl1pPr>
            <a:lvl2pPr marL="1219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828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2438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30480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36576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4267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4876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5486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r>
              <a:rPr lang="en-US" altLang="zh-CN" dirty="0"/>
              <a:t>3/16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D6B92AF8-448A-47D1-BA2A-D6772F297E1E}"/>
              </a:ext>
            </a:extLst>
          </p:cNvPr>
          <p:cNvSpPr txBox="1"/>
          <p:nvPr/>
        </p:nvSpPr>
        <p:spPr>
          <a:xfrm>
            <a:off x="1149106" y="1168872"/>
            <a:ext cx="19107789" cy="1418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HK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Constraints in our analogy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AE910B-4F55-460B-A8CA-1920AEACC6E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5771" y="3184420"/>
            <a:ext cx="22373872" cy="883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75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cap="small" dirty="0"/>
              <a:t> Constrained optimization algorithms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47750" y="572174"/>
            <a:ext cx="78105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04</a:t>
            </a:r>
            <a:endParaRPr kumimoji="0" lang="zh-HK" alt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Palatino"/>
            </a:endParaRPr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E857D96D-5BE7-4836-B90F-F0F59E3DD4D4}"/>
              </a:ext>
            </a:extLst>
          </p:cNvPr>
          <p:cNvSpPr txBox="1">
            <a:spLocks/>
          </p:cNvSpPr>
          <p:nvPr/>
        </p:nvSpPr>
        <p:spPr>
          <a:xfrm>
            <a:off x="21732875" y="12474624"/>
            <a:ext cx="2304255" cy="719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825500">
              <a:spcBef>
                <a:spcPts val="3400"/>
              </a:spcBef>
              <a:buClr>
                <a:srgbClr val="929292"/>
              </a:buClr>
              <a:buSzPct val="60000"/>
              <a:buFontTx/>
              <a:buNone/>
              <a:defRPr sz="2800">
                <a:solidFill>
                  <a:srgbClr val="4141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"/>
                <a:sym typeface="Palatino"/>
              </a:defRPr>
            </a:lvl1pPr>
            <a:lvl2pPr marL="1219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828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2438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30480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36576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4267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4876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5486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r>
              <a:rPr lang="en-US" altLang="zh-CN" dirty="0"/>
              <a:t>3/16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D6B92AF8-448A-47D1-BA2A-D6772F297E1E}"/>
              </a:ext>
            </a:extLst>
          </p:cNvPr>
          <p:cNvSpPr txBox="1"/>
          <p:nvPr/>
        </p:nvSpPr>
        <p:spPr>
          <a:xfrm>
            <a:off x="1149106" y="1168872"/>
            <a:ext cx="19107789" cy="1418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HK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Constraints in a landscape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AD5B5F0-77AE-49A0-961E-85D475AC6E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9106" y="3401616"/>
            <a:ext cx="14049302" cy="842543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49FBE29-B6F3-4535-9970-098A1A7BA47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52440" y="1474346"/>
            <a:ext cx="7318850" cy="55111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583DFA1-DEB8-4F9F-9189-6562E1C4B7A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356745" y="6608635"/>
            <a:ext cx="6843484" cy="659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47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2"/>
          <p:cNvSpPr txBox="1">
            <a:spLocks/>
          </p:cNvSpPr>
          <p:nvPr/>
        </p:nvSpPr>
        <p:spPr>
          <a:xfrm>
            <a:off x="1966864" y="549275"/>
            <a:ext cx="20450272" cy="90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25500">
              <a:lnSpc>
                <a:spcPct val="90000"/>
              </a:lnSpc>
              <a:spcBef>
                <a:spcPts val="2300"/>
              </a:spcBef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Bodoni SvtyTwo ITC TT-Book"/>
              </a:defRPr>
            </a:lvl1pPr>
            <a:lvl2pPr indent="228600" algn="ctr" defTabSz="825500">
              <a:lnSpc>
                <a:spcPct val="90000"/>
              </a:lnSpc>
              <a:spcBef>
                <a:spcPts val="2300"/>
              </a:spcBef>
              <a:defRPr sz="9800">
                <a:solidFill>
                  <a:srgbClr val="D93E2B"/>
                </a:solidFill>
                <a:latin typeface="+mn-lt"/>
                <a:ea typeface="+mn-ea"/>
                <a:cs typeface="+mn-cs"/>
                <a:sym typeface="Bodoni SvtyTwo ITC TT-Book"/>
              </a:defRPr>
            </a:lvl2pPr>
            <a:lvl3pPr indent="457200" algn="ctr" defTabSz="825500">
              <a:lnSpc>
                <a:spcPct val="90000"/>
              </a:lnSpc>
              <a:spcBef>
                <a:spcPts val="2300"/>
              </a:spcBef>
              <a:defRPr sz="9800">
                <a:solidFill>
                  <a:srgbClr val="D93E2B"/>
                </a:solidFill>
                <a:latin typeface="+mn-lt"/>
                <a:ea typeface="+mn-ea"/>
                <a:cs typeface="+mn-cs"/>
                <a:sym typeface="Bodoni SvtyTwo ITC TT-Book"/>
              </a:defRPr>
            </a:lvl3pPr>
            <a:lvl4pPr indent="685800" algn="ctr" defTabSz="825500">
              <a:lnSpc>
                <a:spcPct val="90000"/>
              </a:lnSpc>
              <a:spcBef>
                <a:spcPts val="2300"/>
              </a:spcBef>
              <a:defRPr sz="9800">
                <a:solidFill>
                  <a:srgbClr val="D93E2B"/>
                </a:solidFill>
                <a:latin typeface="+mn-lt"/>
                <a:ea typeface="+mn-ea"/>
                <a:cs typeface="+mn-cs"/>
                <a:sym typeface="Bodoni SvtyTwo ITC TT-Book"/>
              </a:defRPr>
            </a:lvl4pPr>
            <a:lvl5pPr indent="914400" algn="ctr" defTabSz="825500">
              <a:lnSpc>
                <a:spcPct val="90000"/>
              </a:lnSpc>
              <a:spcBef>
                <a:spcPts val="2300"/>
              </a:spcBef>
              <a:defRPr sz="9800">
                <a:solidFill>
                  <a:srgbClr val="D93E2B"/>
                </a:solidFill>
                <a:latin typeface="+mn-lt"/>
                <a:ea typeface="+mn-ea"/>
                <a:cs typeface="+mn-cs"/>
                <a:sym typeface="Bodoni SvtyTwo ITC TT-Book"/>
              </a:defRPr>
            </a:lvl5pPr>
            <a:lvl6pPr indent="1143000" algn="ctr" defTabSz="825500">
              <a:lnSpc>
                <a:spcPct val="90000"/>
              </a:lnSpc>
              <a:spcBef>
                <a:spcPts val="2300"/>
              </a:spcBef>
              <a:defRPr sz="9800">
                <a:solidFill>
                  <a:srgbClr val="D93E2B"/>
                </a:solidFill>
                <a:latin typeface="+mn-lt"/>
                <a:ea typeface="+mn-ea"/>
                <a:cs typeface="+mn-cs"/>
                <a:sym typeface="Bodoni SvtyTwo ITC TT-Book"/>
              </a:defRPr>
            </a:lvl6pPr>
            <a:lvl7pPr indent="1371600" algn="ctr" defTabSz="825500">
              <a:lnSpc>
                <a:spcPct val="90000"/>
              </a:lnSpc>
              <a:spcBef>
                <a:spcPts val="2300"/>
              </a:spcBef>
              <a:defRPr sz="9800">
                <a:solidFill>
                  <a:srgbClr val="D93E2B"/>
                </a:solidFill>
                <a:latin typeface="+mn-lt"/>
                <a:ea typeface="+mn-ea"/>
                <a:cs typeface="+mn-cs"/>
                <a:sym typeface="Bodoni SvtyTwo ITC TT-Book"/>
              </a:defRPr>
            </a:lvl7pPr>
            <a:lvl8pPr indent="1600200" algn="ctr" defTabSz="825500">
              <a:lnSpc>
                <a:spcPct val="90000"/>
              </a:lnSpc>
              <a:spcBef>
                <a:spcPts val="2300"/>
              </a:spcBef>
              <a:defRPr sz="9800">
                <a:solidFill>
                  <a:srgbClr val="D93E2B"/>
                </a:solidFill>
                <a:latin typeface="+mn-lt"/>
                <a:ea typeface="+mn-ea"/>
                <a:cs typeface="+mn-cs"/>
                <a:sym typeface="Bodoni SvtyTwo ITC TT-Book"/>
              </a:defRPr>
            </a:lvl8pPr>
            <a:lvl9pPr indent="1828800" algn="ctr" defTabSz="825500">
              <a:lnSpc>
                <a:spcPct val="90000"/>
              </a:lnSpc>
              <a:spcBef>
                <a:spcPts val="2300"/>
              </a:spcBef>
              <a:defRPr sz="9800">
                <a:solidFill>
                  <a:srgbClr val="D93E2B"/>
                </a:solidFill>
                <a:latin typeface="+mn-lt"/>
                <a:ea typeface="+mn-ea"/>
                <a:cs typeface="+mn-cs"/>
                <a:sym typeface="Bodoni SvtyTwo ITC TT-Book"/>
              </a:defRPr>
            </a:lvl9pPr>
          </a:lstStyle>
          <a:p>
            <a:r>
              <a:rPr lang="en-US" altLang="zh-CN" sz="5400" cap="small" dirty="0"/>
              <a:t>Outline (</a:t>
            </a:r>
            <a:r>
              <a:rPr lang="zh-CN" altLang="en-US" sz="5400" cap="small" dirty="0"/>
              <a:t>目录</a:t>
            </a:r>
            <a:r>
              <a:rPr lang="en-US" altLang="zh-CN" sz="5400" cap="small" dirty="0"/>
              <a:t>)</a:t>
            </a:r>
            <a:endParaRPr lang="zh-HK" altLang="en-US" sz="5400" cap="small" dirty="0"/>
          </a:p>
        </p:txBody>
      </p:sp>
      <p:sp>
        <p:nvSpPr>
          <p:cNvPr id="14" name="TextBox 13"/>
          <p:cNvSpPr txBox="1"/>
          <p:nvPr/>
        </p:nvSpPr>
        <p:spPr>
          <a:xfrm>
            <a:off x="3263008" y="1451682"/>
            <a:ext cx="18650072" cy="11028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lvl="0" indent="-571500" algn="l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Clr>
                <a:srgbClr val="F7964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HK" sz="6600" dirty="0">
                <a:solidFill>
                  <a:srgbClr val="F79646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6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Optimization problem</a:t>
            </a:r>
          </a:p>
          <a:p>
            <a:pPr marL="571500" lvl="0" indent="-571500" algn="l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Clr>
                <a:srgbClr val="F79646"/>
              </a:buClr>
              <a:buSzPct val="100000"/>
              <a:buFont typeface="Wingdings" panose="05000000000000000000" pitchFamily="2" charset="2"/>
              <a:buChar char="Ø"/>
            </a:pPr>
            <a:r>
              <a:rPr lang="zh-CN" altLang="en-US" sz="6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6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Single objective optimization problem</a:t>
            </a:r>
          </a:p>
          <a:p>
            <a:pPr marL="571500" indent="-571500" algn="l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Clr>
                <a:srgbClr val="F7964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HK" sz="6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6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Stochastic optimization algorithms</a:t>
            </a:r>
          </a:p>
          <a:p>
            <a:pPr marL="571500" lvl="0" indent="-571500" algn="l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Clr>
                <a:srgbClr val="F79646"/>
              </a:buClr>
              <a:buSzPct val="100000"/>
              <a:buFont typeface="Wingdings" panose="05000000000000000000" pitchFamily="2" charset="2"/>
              <a:buChar char="Ø"/>
            </a:pPr>
            <a:r>
              <a:rPr lang="zh-CN" altLang="en-US" sz="6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6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Constrained optimization algorithms</a:t>
            </a:r>
          </a:p>
          <a:p>
            <a:pPr marL="571500" lvl="0" indent="-571500" algn="l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Clr>
                <a:srgbClr val="F7964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6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Multi-objective optimization problems</a:t>
            </a: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AAAACFB4-843A-4C00-B914-B9CFDBF44C0B}"/>
              </a:ext>
            </a:extLst>
          </p:cNvPr>
          <p:cNvSpPr txBox="1">
            <a:spLocks/>
          </p:cNvSpPr>
          <p:nvPr/>
        </p:nvSpPr>
        <p:spPr>
          <a:xfrm>
            <a:off x="21732875" y="12474624"/>
            <a:ext cx="2304255" cy="719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825500">
              <a:spcBef>
                <a:spcPts val="3400"/>
              </a:spcBef>
              <a:buClr>
                <a:srgbClr val="929292"/>
              </a:buClr>
              <a:buSzPct val="60000"/>
              <a:buFontTx/>
              <a:buNone/>
              <a:defRPr sz="2800">
                <a:solidFill>
                  <a:srgbClr val="4141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"/>
                <a:sym typeface="Palatino"/>
              </a:defRPr>
            </a:lvl1pPr>
            <a:lvl2pPr marL="1219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828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2438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30480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36576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4267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4876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5486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r>
              <a:rPr lang="en-US" altLang="zh-CN" dirty="0"/>
              <a:t>2/16</a:t>
            </a:r>
          </a:p>
        </p:txBody>
      </p:sp>
    </p:spTree>
    <p:extLst>
      <p:ext uri="{BB962C8B-B14F-4D97-AF65-F5344CB8AC3E}">
        <p14:creationId xmlns:p14="http://schemas.microsoft.com/office/powerpoint/2010/main" val="885753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cap="small" dirty="0"/>
              <a:t> Constrained optimization algorithms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47750" y="572174"/>
            <a:ext cx="78105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04</a:t>
            </a:r>
            <a:endParaRPr kumimoji="0" lang="zh-HK" alt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Palatino"/>
            </a:endParaRPr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E857D96D-5BE7-4836-B90F-F0F59E3DD4D4}"/>
              </a:ext>
            </a:extLst>
          </p:cNvPr>
          <p:cNvSpPr txBox="1">
            <a:spLocks/>
          </p:cNvSpPr>
          <p:nvPr/>
        </p:nvSpPr>
        <p:spPr>
          <a:xfrm>
            <a:off x="21732875" y="12474624"/>
            <a:ext cx="2304255" cy="719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825500">
              <a:spcBef>
                <a:spcPts val="3400"/>
              </a:spcBef>
              <a:buClr>
                <a:srgbClr val="929292"/>
              </a:buClr>
              <a:buSzPct val="60000"/>
              <a:buFontTx/>
              <a:buNone/>
              <a:defRPr sz="2800">
                <a:solidFill>
                  <a:srgbClr val="4141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"/>
                <a:sym typeface="Palatino"/>
              </a:defRPr>
            </a:lvl1pPr>
            <a:lvl2pPr marL="1219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828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2438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30480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36576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4267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4876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5486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r>
              <a:rPr lang="en-US" altLang="zh-CN" dirty="0"/>
              <a:t>3/16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D6B92AF8-448A-47D1-BA2A-D6772F297E1E}"/>
              </a:ext>
            </a:extLst>
          </p:cNvPr>
          <p:cNvSpPr txBox="1"/>
          <p:nvPr/>
        </p:nvSpPr>
        <p:spPr>
          <a:xfrm>
            <a:off x="1149106" y="1168872"/>
            <a:ext cx="19107789" cy="1418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HK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Constraints in a landscape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2DE3944-2853-43F7-A925-AA57C148913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9106" y="3184420"/>
            <a:ext cx="10009112" cy="89849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3A52AF4-FC3D-4FC8-8C49-E54804B1F16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03968" y="3329608"/>
            <a:ext cx="10203314" cy="8839737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7DAD074-863D-4967-90DA-7EE7A2AEB03A}"/>
              </a:ext>
            </a:extLst>
          </p:cNvPr>
          <p:cNvSpPr/>
          <p:nvPr/>
        </p:nvSpPr>
        <p:spPr>
          <a:xfrm>
            <a:off x="13194961" y="2062004"/>
            <a:ext cx="88360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4800" b="1" dirty="0">
                <a:solidFill>
                  <a:srgbClr val="0070C0"/>
                </a:solidFill>
              </a:rPr>
              <a:t>Highly constrained landscapes</a:t>
            </a:r>
          </a:p>
        </p:txBody>
      </p:sp>
    </p:spTree>
    <p:extLst>
      <p:ext uri="{BB962C8B-B14F-4D97-AF65-F5344CB8AC3E}">
        <p14:creationId xmlns:p14="http://schemas.microsoft.com/office/powerpoint/2010/main" val="413550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cap="small" dirty="0"/>
              <a:t> Constrained optimization algorithms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47750" y="572174"/>
            <a:ext cx="78105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04</a:t>
            </a:r>
            <a:endParaRPr kumimoji="0" lang="zh-HK" alt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Palatino"/>
            </a:endParaRPr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E857D96D-5BE7-4836-B90F-F0F59E3DD4D4}"/>
              </a:ext>
            </a:extLst>
          </p:cNvPr>
          <p:cNvSpPr txBox="1">
            <a:spLocks/>
          </p:cNvSpPr>
          <p:nvPr/>
        </p:nvSpPr>
        <p:spPr>
          <a:xfrm>
            <a:off x="21732875" y="12474624"/>
            <a:ext cx="2304255" cy="719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825500">
              <a:spcBef>
                <a:spcPts val="3400"/>
              </a:spcBef>
              <a:buClr>
                <a:srgbClr val="929292"/>
              </a:buClr>
              <a:buSzPct val="60000"/>
              <a:buFontTx/>
              <a:buNone/>
              <a:defRPr sz="2800">
                <a:solidFill>
                  <a:srgbClr val="4141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"/>
                <a:sym typeface="Palatino"/>
              </a:defRPr>
            </a:lvl1pPr>
            <a:lvl2pPr marL="1219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828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2438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30480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36576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4267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4876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5486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r>
              <a:rPr lang="en-US" altLang="zh-CN" dirty="0"/>
              <a:t>3/16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D6B92AF8-448A-47D1-BA2A-D6772F297E1E}"/>
              </a:ext>
            </a:extLst>
          </p:cNvPr>
          <p:cNvSpPr txBox="1"/>
          <p:nvPr/>
        </p:nvSpPr>
        <p:spPr>
          <a:xfrm>
            <a:off x="1073374" y="1124232"/>
            <a:ext cx="19107789" cy="1418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HK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Problem formulation with constraints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ECEFDD3-274E-44A9-8A5B-250BDDD1767F}"/>
              </a:ext>
            </a:extLst>
          </p:cNvPr>
          <p:cNvSpPr/>
          <p:nvPr/>
        </p:nvSpPr>
        <p:spPr>
          <a:xfrm>
            <a:off x="2398912" y="2040710"/>
            <a:ext cx="3267241" cy="149887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</a:pPr>
            <a:r>
              <a:rPr lang="zh-HK" altLang="en-US" sz="4800" b="1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𝑀𝑖𝑛𝑖𝑚𝑖𝑧𝑒</a:t>
            </a:r>
            <a:r>
              <a:rPr lang="en-US" altLang="zh-HK" sz="4800" b="1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414E5F-1591-43B6-9192-AAAA1C22A72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35416" y="3556141"/>
            <a:ext cx="7016578" cy="94215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A772BED-A5CD-4E6F-9F4E-4DAC51AD7DC1}"/>
              </a:ext>
            </a:extLst>
          </p:cNvPr>
          <p:cNvSpPr/>
          <p:nvPr/>
        </p:nvSpPr>
        <p:spPr>
          <a:xfrm>
            <a:off x="2398911" y="4985792"/>
            <a:ext cx="3267241" cy="149887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</a:pPr>
            <a:r>
              <a:rPr lang="zh-HK" altLang="en-US" sz="4800" b="1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𝑆𝑢𝑏𝑗𝑒𝑐𝑡 𝑡𝑜</a:t>
            </a:r>
            <a:r>
              <a:rPr lang="en-US" altLang="zh-HK" sz="4800" b="1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B1E1A74-CBEA-4730-A1BD-58B71BA66AE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18992" y="7387851"/>
            <a:ext cx="16322758" cy="365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7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cap="small" dirty="0"/>
              <a:t> Constrained optimization algorithms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47750" y="572174"/>
            <a:ext cx="78105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04</a:t>
            </a:r>
            <a:endParaRPr kumimoji="0" lang="zh-HK" alt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Palatino"/>
            </a:endParaRPr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E857D96D-5BE7-4836-B90F-F0F59E3DD4D4}"/>
              </a:ext>
            </a:extLst>
          </p:cNvPr>
          <p:cNvSpPr txBox="1">
            <a:spLocks/>
          </p:cNvSpPr>
          <p:nvPr/>
        </p:nvSpPr>
        <p:spPr>
          <a:xfrm>
            <a:off x="21732875" y="12474624"/>
            <a:ext cx="2304255" cy="719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825500">
              <a:spcBef>
                <a:spcPts val="3400"/>
              </a:spcBef>
              <a:buClr>
                <a:srgbClr val="929292"/>
              </a:buClr>
              <a:buSzPct val="60000"/>
              <a:buFontTx/>
              <a:buNone/>
              <a:defRPr sz="2800">
                <a:solidFill>
                  <a:srgbClr val="4141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"/>
                <a:sym typeface="Palatino"/>
              </a:defRPr>
            </a:lvl1pPr>
            <a:lvl2pPr marL="1219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828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2438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30480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36576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4267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4876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5486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r>
              <a:rPr lang="en-US" altLang="zh-CN" dirty="0"/>
              <a:t>3/16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D6B92AF8-448A-47D1-BA2A-D6772F297E1E}"/>
              </a:ext>
            </a:extLst>
          </p:cNvPr>
          <p:cNvSpPr txBox="1"/>
          <p:nvPr/>
        </p:nvSpPr>
        <p:spPr>
          <a:xfrm>
            <a:off x="1073374" y="1124232"/>
            <a:ext cx="19107789" cy="1418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HK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Constraints in designing a table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ECEFDD3-274E-44A9-8A5B-250BDDD1767F}"/>
              </a:ext>
            </a:extLst>
          </p:cNvPr>
          <p:cNvSpPr/>
          <p:nvPr/>
        </p:nvSpPr>
        <p:spPr>
          <a:xfrm>
            <a:off x="2398912" y="2040710"/>
            <a:ext cx="3267241" cy="149887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</a:pPr>
            <a:r>
              <a:rPr lang="zh-HK" altLang="en-US" sz="4800" b="1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𝑀𝑖𝑛𝑖𝑚𝑖𝑧𝑒</a:t>
            </a:r>
            <a:r>
              <a:rPr lang="en-US" altLang="zh-HK" sz="4800" b="1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A772BED-A5CD-4E6F-9F4E-4DAC51AD7DC1}"/>
              </a:ext>
            </a:extLst>
          </p:cNvPr>
          <p:cNvSpPr/>
          <p:nvPr/>
        </p:nvSpPr>
        <p:spPr>
          <a:xfrm>
            <a:off x="2398911" y="4985792"/>
            <a:ext cx="3267241" cy="149887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</a:pPr>
            <a:r>
              <a:rPr lang="zh-HK" altLang="en-US" sz="4800" b="1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𝑆𝑢𝑏𝑗𝑒𝑐𝑡 𝑡𝑜</a:t>
            </a:r>
            <a:r>
              <a:rPr lang="en-US" altLang="zh-HK" sz="4800" b="1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B40BBC6-174B-4079-A220-2D07B05B9E3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54320" y="3900110"/>
            <a:ext cx="4653560" cy="81000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94425A1-7BE0-44B3-B90A-E62270BE8E6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86944" y="7238474"/>
            <a:ext cx="3435857" cy="369747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8EB8DA3-D5CA-4A9D-BA93-08038C6FDC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9563"/>
          <a:stretch/>
        </p:blipFill>
        <p:spPr>
          <a:xfrm>
            <a:off x="14013881" y="3336594"/>
            <a:ext cx="10195053" cy="577151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494F7BE-F99C-4BE0-B16B-6F946C87FB5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23448" y="7238474"/>
            <a:ext cx="8062542" cy="369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4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cap="small" dirty="0"/>
              <a:t> Constrained optimization algorithms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47750" y="572174"/>
            <a:ext cx="78105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04</a:t>
            </a:r>
            <a:endParaRPr kumimoji="0" lang="zh-HK" alt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Palatino"/>
            </a:endParaRPr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E857D96D-5BE7-4836-B90F-F0F59E3DD4D4}"/>
              </a:ext>
            </a:extLst>
          </p:cNvPr>
          <p:cNvSpPr txBox="1">
            <a:spLocks/>
          </p:cNvSpPr>
          <p:nvPr/>
        </p:nvSpPr>
        <p:spPr>
          <a:xfrm>
            <a:off x="21732875" y="12474624"/>
            <a:ext cx="2304255" cy="719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825500">
              <a:spcBef>
                <a:spcPts val="3400"/>
              </a:spcBef>
              <a:buClr>
                <a:srgbClr val="929292"/>
              </a:buClr>
              <a:buSzPct val="60000"/>
              <a:buFontTx/>
              <a:buNone/>
              <a:defRPr sz="2800">
                <a:solidFill>
                  <a:srgbClr val="4141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"/>
                <a:sym typeface="Palatino"/>
              </a:defRPr>
            </a:lvl1pPr>
            <a:lvl2pPr marL="1219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828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2438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30480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36576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4267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4876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5486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r>
              <a:rPr lang="en-US" altLang="zh-CN" dirty="0"/>
              <a:t>3/16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D6B92AF8-448A-47D1-BA2A-D6772F297E1E}"/>
              </a:ext>
            </a:extLst>
          </p:cNvPr>
          <p:cNvSpPr txBox="1"/>
          <p:nvPr/>
        </p:nvSpPr>
        <p:spPr>
          <a:xfrm>
            <a:off x="1073374" y="1124232"/>
            <a:ext cx="19107789" cy="1418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HK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Problem formulation with constraints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ECEFDD3-274E-44A9-8A5B-250BDDD1767F}"/>
              </a:ext>
            </a:extLst>
          </p:cNvPr>
          <p:cNvSpPr/>
          <p:nvPr/>
        </p:nvSpPr>
        <p:spPr>
          <a:xfrm>
            <a:off x="2398912" y="2040710"/>
            <a:ext cx="3267241" cy="149887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</a:pPr>
            <a:r>
              <a:rPr lang="zh-HK" altLang="en-US" sz="4800" b="1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𝑀𝑖𝑛𝑖𝑚𝑖𝑧𝑒</a:t>
            </a:r>
            <a:r>
              <a:rPr lang="en-US" altLang="zh-HK" sz="4800" b="1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414E5F-1591-43B6-9192-AAAA1C22A72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35416" y="3556141"/>
            <a:ext cx="7016578" cy="94215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A772BED-A5CD-4E6F-9F4E-4DAC51AD7DC1}"/>
              </a:ext>
            </a:extLst>
          </p:cNvPr>
          <p:cNvSpPr/>
          <p:nvPr/>
        </p:nvSpPr>
        <p:spPr>
          <a:xfrm>
            <a:off x="2398911" y="4985792"/>
            <a:ext cx="3267241" cy="149887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</a:pPr>
            <a:r>
              <a:rPr lang="zh-HK" altLang="en-US" sz="4800" b="1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𝑆𝑢𝑏𝑗𝑒𝑐𝑡 𝑡𝑜</a:t>
            </a:r>
            <a:r>
              <a:rPr lang="en-US" altLang="zh-HK" sz="4800" b="1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63670DD-CC72-4389-AFA9-C79F9A91B06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76837" y="7231336"/>
            <a:ext cx="19045299" cy="536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5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cap="small" dirty="0"/>
              <a:t> Constrained optimization algorithms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47750" y="572174"/>
            <a:ext cx="78105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04</a:t>
            </a:r>
            <a:endParaRPr kumimoji="0" lang="zh-HK" alt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Palatino"/>
            </a:endParaRPr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E857D96D-5BE7-4836-B90F-F0F59E3DD4D4}"/>
              </a:ext>
            </a:extLst>
          </p:cNvPr>
          <p:cNvSpPr txBox="1">
            <a:spLocks/>
          </p:cNvSpPr>
          <p:nvPr/>
        </p:nvSpPr>
        <p:spPr>
          <a:xfrm>
            <a:off x="21732875" y="12474624"/>
            <a:ext cx="2304255" cy="719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825500">
              <a:spcBef>
                <a:spcPts val="3400"/>
              </a:spcBef>
              <a:buClr>
                <a:srgbClr val="929292"/>
              </a:buClr>
              <a:buSzPct val="60000"/>
              <a:buFontTx/>
              <a:buNone/>
              <a:defRPr sz="2800">
                <a:solidFill>
                  <a:srgbClr val="4141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"/>
                <a:sym typeface="Palatino"/>
              </a:defRPr>
            </a:lvl1pPr>
            <a:lvl2pPr marL="1219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828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2438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30480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36576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4267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4876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5486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r>
              <a:rPr lang="en-US" altLang="zh-CN" dirty="0"/>
              <a:t>3/16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D6B92AF8-448A-47D1-BA2A-D6772F297E1E}"/>
              </a:ext>
            </a:extLst>
          </p:cNvPr>
          <p:cNvSpPr txBox="1"/>
          <p:nvPr/>
        </p:nvSpPr>
        <p:spPr>
          <a:xfrm>
            <a:off x="1073374" y="1124232"/>
            <a:ext cx="19107789" cy="1418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HK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Constraints in designing a table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ECEFDD3-274E-44A9-8A5B-250BDDD1767F}"/>
              </a:ext>
            </a:extLst>
          </p:cNvPr>
          <p:cNvSpPr/>
          <p:nvPr/>
        </p:nvSpPr>
        <p:spPr>
          <a:xfrm>
            <a:off x="2398912" y="2040710"/>
            <a:ext cx="3267241" cy="149887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</a:pPr>
            <a:r>
              <a:rPr lang="zh-HK" altLang="en-US" sz="4800" b="1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𝑀𝑖𝑛𝑖𝑚𝑖𝑧𝑒</a:t>
            </a:r>
            <a:r>
              <a:rPr lang="en-US" altLang="zh-HK" sz="4800" b="1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A772BED-A5CD-4E6F-9F4E-4DAC51AD7DC1}"/>
              </a:ext>
            </a:extLst>
          </p:cNvPr>
          <p:cNvSpPr/>
          <p:nvPr/>
        </p:nvSpPr>
        <p:spPr>
          <a:xfrm>
            <a:off x="2398911" y="4985792"/>
            <a:ext cx="3267241" cy="149887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</a:pPr>
            <a:r>
              <a:rPr lang="zh-HK" altLang="en-US" sz="4800" b="1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𝑆𝑢𝑏𝑗𝑒𝑐𝑡 𝑡𝑜</a:t>
            </a:r>
            <a:r>
              <a:rPr lang="en-US" altLang="zh-HK" sz="4800" b="1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B40BBC6-174B-4079-A220-2D07B05B9E3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54320" y="3900110"/>
            <a:ext cx="4653560" cy="8100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8EB8DA3-D5CA-4A9D-BA93-08038C6FDC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9563"/>
          <a:stretch/>
        </p:blipFill>
        <p:spPr>
          <a:xfrm>
            <a:off x="14013881" y="3336594"/>
            <a:ext cx="10195053" cy="577151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494F7BE-F99C-4BE0-B16B-6F946C87FB5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5066" y="7471866"/>
            <a:ext cx="8062542" cy="369747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7C75963-4C79-4843-B81E-F50328D4AC6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93026" y="7519100"/>
            <a:ext cx="11184694" cy="466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21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cap="small" dirty="0"/>
              <a:t> Constrained optimization algorithms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47750" y="572174"/>
            <a:ext cx="78105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04</a:t>
            </a:r>
            <a:endParaRPr kumimoji="0" lang="zh-HK" alt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Palatino"/>
            </a:endParaRPr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E857D96D-5BE7-4836-B90F-F0F59E3DD4D4}"/>
              </a:ext>
            </a:extLst>
          </p:cNvPr>
          <p:cNvSpPr txBox="1">
            <a:spLocks/>
          </p:cNvSpPr>
          <p:nvPr/>
        </p:nvSpPr>
        <p:spPr>
          <a:xfrm>
            <a:off x="21732875" y="12474624"/>
            <a:ext cx="2304255" cy="719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825500">
              <a:spcBef>
                <a:spcPts val="3400"/>
              </a:spcBef>
              <a:buClr>
                <a:srgbClr val="929292"/>
              </a:buClr>
              <a:buSzPct val="60000"/>
              <a:buFontTx/>
              <a:buNone/>
              <a:defRPr sz="2800">
                <a:solidFill>
                  <a:srgbClr val="4141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"/>
                <a:sym typeface="Palatino"/>
              </a:defRPr>
            </a:lvl1pPr>
            <a:lvl2pPr marL="1219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828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2438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30480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36576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4267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4876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5486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r>
              <a:rPr lang="en-US" altLang="zh-CN" dirty="0"/>
              <a:t>3/16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D6B92AF8-448A-47D1-BA2A-D6772F297E1E}"/>
              </a:ext>
            </a:extLst>
          </p:cNvPr>
          <p:cNvSpPr txBox="1"/>
          <p:nvPr/>
        </p:nvSpPr>
        <p:spPr>
          <a:xfrm>
            <a:off x="1073374" y="1124232"/>
            <a:ext cx="19107789" cy="1418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HK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Penalty methods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A31ACC7-64E5-4FD0-A030-A1AB62722A3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0335" y="3689648"/>
            <a:ext cx="6078066" cy="786573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BC296C42-9B05-4306-B5B4-6E0D8BF10DC6}"/>
              </a:ext>
            </a:extLst>
          </p:cNvPr>
          <p:cNvSpPr/>
          <p:nvPr/>
        </p:nvSpPr>
        <p:spPr>
          <a:xfrm>
            <a:off x="10558380" y="2000068"/>
            <a:ext cx="3267241" cy="149887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</a:pPr>
            <a:r>
              <a:rPr lang="zh-HK" altLang="en-US" sz="4800" b="1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𝑀𝑖𝑛𝑖𝑚𝑖𝑧𝑒</a:t>
            </a:r>
            <a:r>
              <a:rPr lang="en-US" altLang="zh-HK" sz="4800" b="1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45045A1-B805-4422-B094-7A94457C1FE7}"/>
              </a:ext>
            </a:extLst>
          </p:cNvPr>
          <p:cNvSpPr/>
          <p:nvPr/>
        </p:nvSpPr>
        <p:spPr>
          <a:xfrm>
            <a:off x="10547083" y="4732790"/>
            <a:ext cx="3267241" cy="149887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</a:pPr>
            <a:r>
              <a:rPr lang="en-US" altLang="zh-CN" sz="4800" b="1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where</a:t>
            </a:r>
            <a:r>
              <a:rPr lang="en-US" altLang="zh-HK" sz="4800" b="1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0">
                <a:extLst>
                  <a:ext uri="{FF2B5EF4-FFF2-40B4-BE49-F238E27FC236}">
                    <a16:creationId xmlns:a16="http://schemas.microsoft.com/office/drawing/2014/main" id="{B67CE4CA-FF6F-4372-B6CE-5CB6F1922EBC}"/>
                  </a:ext>
                </a:extLst>
              </p:cNvPr>
              <p:cNvSpPr txBox="1"/>
              <p:nvPr/>
            </p:nvSpPr>
            <p:spPr>
              <a:xfrm>
                <a:off x="13128104" y="3669935"/>
                <a:ext cx="4536504" cy="10628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lvl="0" algn="l">
                  <a:lnSpc>
                    <a:spcPct val="130000"/>
                  </a:lnSpc>
                  <a:spcBef>
                    <a:spcPts val="3400"/>
                  </a:spcBef>
                  <a:buClr>
                    <a:srgbClr val="F79646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4800" i="1" dirty="0" smtClean="0">
                          <a:solidFill>
                            <a:srgbClr val="F7964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en-US" altLang="zh-HK" sz="4800" i="1" dirty="0" smtClean="0">
                          <a:solidFill>
                            <a:srgbClr val="F7964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HK" sz="4800" i="1" dirty="0" smtClean="0">
                          <a:solidFill>
                            <a:srgbClr val="F7964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HK" sz="4800" i="1" dirty="0" smtClean="0">
                          <a:solidFill>
                            <a:srgbClr val="F7964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)+</m:t>
                      </m:r>
                      <m:r>
                        <a:rPr lang="zh-HK" altLang="en-US" sz="4800" i="1" dirty="0" smtClean="0">
                          <a:solidFill>
                            <a:srgbClr val="F7964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en-US" altLang="zh-HK" sz="4800" b="0" i="1" dirty="0" smtClean="0">
                          <a:solidFill>
                            <a:srgbClr val="F7964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altLang="zh-HK" sz="4800" b="0" i="1" dirty="0" smtClean="0">
                          <a:solidFill>
                            <a:srgbClr val="F7964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HK" sz="4800" b="0" i="1" dirty="0" smtClean="0">
                          <a:solidFill>
                            <a:srgbClr val="F7964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HK" sz="4800" b="0" i="1" dirty="0" smtClean="0">
                          <a:solidFill>
                            <a:srgbClr val="F7964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HK" sz="4800" dirty="0">
                  <a:solidFill>
                    <a:srgbClr val="F79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0">
                <a:extLst>
                  <a:ext uri="{FF2B5EF4-FFF2-40B4-BE49-F238E27FC236}">
                    <a16:creationId xmlns:a16="http://schemas.microsoft.com/office/drawing/2014/main" id="{B67CE4CA-FF6F-4372-B6CE-5CB6F1922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8104" y="3669935"/>
                <a:ext cx="4536504" cy="10628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CEEB914-C149-4098-9FAA-A4EA70BE7704}"/>
                  </a:ext>
                </a:extLst>
              </p:cNvPr>
              <p:cNvSpPr/>
              <p:nvPr/>
            </p:nvSpPr>
            <p:spPr>
              <a:xfrm>
                <a:off x="13534857" y="7223091"/>
                <a:ext cx="3723006" cy="17400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4800" i="1" dirty="0" smtClean="0">
                          <a:solidFill>
                            <a:srgbClr val="F7964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HK" sz="4800" i="1" dirty="0">
                              <a:solidFill>
                                <a:srgbClr val="F7964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HK" sz="4800" i="1" dirty="0">
                              <a:solidFill>
                                <a:srgbClr val="F7964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HK" sz="4800" b="0" i="1" dirty="0" smtClean="0">
                          <a:solidFill>
                            <a:srgbClr val="F7964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HK" sz="4800" b="0" i="1" dirty="0" smtClean="0">
                              <a:solidFill>
                                <a:srgbClr val="F7964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HK" sz="4800" b="0" i="1" dirty="0" smtClean="0">
                                  <a:solidFill>
                                    <a:srgbClr val="F7964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HK" sz="4800" b="0" i="1" dirty="0" smtClean="0">
                                  <a:solidFill>
                                    <a:srgbClr val="F7964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HK" sz="4800" b="0" i="1" dirty="0" smtClean="0">
                                  <a:solidFill>
                                    <a:srgbClr val="F7964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HK" sz="4800" b="0" i="1" dirty="0" smtClean="0">
                                  <a:solidFill>
                                    <a:srgbClr val="F7964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HK" altLang="en-US" sz="48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CEEB914-C149-4098-9FAA-A4EA70BE77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4857" y="7223091"/>
                <a:ext cx="3723006" cy="17400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3E31A4B4-4A95-45B2-82B0-2F7E8112A00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363837" y="7436641"/>
            <a:ext cx="2817326" cy="131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cap="small" dirty="0"/>
              <a:t> Constrained optimization algorithms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47750" y="572174"/>
            <a:ext cx="78105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04</a:t>
            </a:r>
            <a:endParaRPr kumimoji="0" lang="zh-HK" alt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Palatino"/>
            </a:endParaRPr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E857D96D-5BE7-4836-B90F-F0F59E3DD4D4}"/>
              </a:ext>
            </a:extLst>
          </p:cNvPr>
          <p:cNvSpPr txBox="1">
            <a:spLocks/>
          </p:cNvSpPr>
          <p:nvPr/>
        </p:nvSpPr>
        <p:spPr>
          <a:xfrm>
            <a:off x="21732875" y="12474624"/>
            <a:ext cx="2304255" cy="719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825500">
              <a:spcBef>
                <a:spcPts val="3400"/>
              </a:spcBef>
              <a:buClr>
                <a:srgbClr val="929292"/>
              </a:buClr>
              <a:buSzPct val="60000"/>
              <a:buFontTx/>
              <a:buNone/>
              <a:defRPr sz="2800">
                <a:solidFill>
                  <a:srgbClr val="4141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"/>
                <a:sym typeface="Palatino"/>
              </a:defRPr>
            </a:lvl1pPr>
            <a:lvl2pPr marL="1219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828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2438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30480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36576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4267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4876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5486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r>
              <a:rPr lang="en-US" altLang="zh-CN" dirty="0"/>
              <a:t>3/16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D6B92AF8-448A-47D1-BA2A-D6772F297E1E}"/>
              </a:ext>
            </a:extLst>
          </p:cNvPr>
          <p:cNvSpPr txBox="1"/>
          <p:nvPr/>
        </p:nvSpPr>
        <p:spPr>
          <a:xfrm>
            <a:off x="1073374" y="1124232"/>
            <a:ext cx="19107789" cy="1418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HK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Penalty function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491655-F918-4F6C-965A-A7B8D49F141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4976" y="3617640"/>
            <a:ext cx="7376011" cy="71692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8048507-9645-4C58-B0E4-76B9B3FF124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47984" y="1479639"/>
            <a:ext cx="7200800" cy="1171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6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cap="small" dirty="0"/>
              <a:t> Constrained optimization algorithms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47750" y="572174"/>
            <a:ext cx="78105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04</a:t>
            </a:r>
            <a:endParaRPr kumimoji="0" lang="zh-HK" alt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Palatino"/>
            </a:endParaRPr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E857D96D-5BE7-4836-B90F-F0F59E3DD4D4}"/>
              </a:ext>
            </a:extLst>
          </p:cNvPr>
          <p:cNvSpPr txBox="1">
            <a:spLocks/>
          </p:cNvSpPr>
          <p:nvPr/>
        </p:nvSpPr>
        <p:spPr>
          <a:xfrm>
            <a:off x="21732875" y="12474624"/>
            <a:ext cx="2304255" cy="719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825500">
              <a:spcBef>
                <a:spcPts val="3400"/>
              </a:spcBef>
              <a:buClr>
                <a:srgbClr val="929292"/>
              </a:buClr>
              <a:buSzPct val="60000"/>
              <a:buFontTx/>
              <a:buNone/>
              <a:defRPr sz="2800">
                <a:solidFill>
                  <a:srgbClr val="4141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"/>
                <a:sym typeface="Palatino"/>
              </a:defRPr>
            </a:lvl1pPr>
            <a:lvl2pPr marL="1219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828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2438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30480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36576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4267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4876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5486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r>
              <a:rPr lang="en-US" altLang="zh-CN" dirty="0"/>
              <a:t>3/16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D6B92AF8-448A-47D1-BA2A-D6772F297E1E}"/>
              </a:ext>
            </a:extLst>
          </p:cNvPr>
          <p:cNvSpPr txBox="1"/>
          <p:nvPr/>
        </p:nvSpPr>
        <p:spPr>
          <a:xfrm>
            <a:off x="1073374" y="1124232"/>
            <a:ext cx="19107789" cy="1418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HK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Penalty function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7D04FFA-846D-4A31-A311-8BB0786F09F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3374" y="3473624"/>
            <a:ext cx="12262758" cy="769467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35C0452-EBF8-4E5D-9182-A8B0DE96C78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36216" y="1467838"/>
            <a:ext cx="7344816" cy="1194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1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cap="small" dirty="0"/>
              <a:t> Multi-objective optimization problems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47750" y="572174"/>
            <a:ext cx="78105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04</a:t>
            </a:r>
            <a:endParaRPr kumimoji="0" lang="zh-HK" alt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Palatino"/>
            </a:endParaRPr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E857D96D-5BE7-4836-B90F-F0F59E3DD4D4}"/>
              </a:ext>
            </a:extLst>
          </p:cNvPr>
          <p:cNvSpPr txBox="1">
            <a:spLocks/>
          </p:cNvSpPr>
          <p:nvPr/>
        </p:nvSpPr>
        <p:spPr>
          <a:xfrm>
            <a:off x="21732875" y="12474624"/>
            <a:ext cx="2304255" cy="719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825500">
              <a:spcBef>
                <a:spcPts val="3400"/>
              </a:spcBef>
              <a:buClr>
                <a:srgbClr val="929292"/>
              </a:buClr>
              <a:buSzPct val="60000"/>
              <a:buFontTx/>
              <a:buNone/>
              <a:defRPr sz="2800">
                <a:solidFill>
                  <a:srgbClr val="4141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"/>
                <a:sym typeface="Palatino"/>
              </a:defRPr>
            </a:lvl1pPr>
            <a:lvl2pPr marL="1219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828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2438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30480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36576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4267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4876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5486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r>
              <a:rPr lang="en-US" altLang="zh-CN" dirty="0"/>
              <a:t>3/16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EC03416-EBF8-4F3B-AF71-DA5F4847E4E2}"/>
              </a:ext>
            </a:extLst>
          </p:cNvPr>
          <p:cNvSpPr/>
          <p:nvPr/>
        </p:nvSpPr>
        <p:spPr>
          <a:xfrm>
            <a:off x="7858432" y="6550513"/>
            <a:ext cx="782137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8000" b="1" dirty="0">
                <a:solidFill>
                  <a:srgbClr val="0070C0"/>
                </a:solidFill>
              </a:rPr>
              <a:t>To</a:t>
            </a:r>
            <a:r>
              <a:rPr lang="zh-CN" altLang="en-US" sz="8000" b="1" dirty="0">
                <a:solidFill>
                  <a:srgbClr val="0070C0"/>
                </a:solidFill>
              </a:rPr>
              <a:t> </a:t>
            </a:r>
            <a:r>
              <a:rPr lang="en-US" altLang="zh-CN" sz="8000" b="1" dirty="0">
                <a:solidFill>
                  <a:srgbClr val="0070C0"/>
                </a:solidFill>
              </a:rPr>
              <a:t>be</a:t>
            </a:r>
            <a:r>
              <a:rPr lang="zh-CN" altLang="en-US" sz="8000" b="1" dirty="0">
                <a:solidFill>
                  <a:srgbClr val="0070C0"/>
                </a:solidFill>
              </a:rPr>
              <a:t> </a:t>
            </a:r>
            <a:r>
              <a:rPr lang="en-US" altLang="zh-CN" sz="8000" b="1" dirty="0">
                <a:solidFill>
                  <a:srgbClr val="0070C0"/>
                </a:solidFill>
              </a:rPr>
              <a:t>continued</a:t>
            </a:r>
            <a:endParaRPr lang="en-US" altLang="zh-HK" sz="8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73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050BFF2-7AE6-4C29-91A0-834EE3F9084C}"/>
              </a:ext>
            </a:extLst>
          </p:cNvPr>
          <p:cNvSpPr/>
          <p:nvPr/>
        </p:nvSpPr>
        <p:spPr>
          <a:xfrm>
            <a:off x="1318792" y="3761656"/>
            <a:ext cx="21746416" cy="938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HK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program is writing for Ansys HFSS software. It possesses three parts including the basic software operations,  advanced data post-process, and optimization algorithms. Maybe it will also have some GUI design and others.</a:t>
            </a:r>
          </a:p>
          <a:p>
            <a:pPr algn="l"/>
            <a:endParaRPr lang="en-US" altLang="zh-HK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HK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third </a:t>
            </a:r>
            <a:r>
              <a:rPr lang="en-US" altLang="zh-HK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--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HK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optimization algorithms, which mainly includes the basic data input and output </a:t>
            </a:r>
            <a:r>
              <a:rPr lang="en-US" altLang="zh-HK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funcitions</a:t>
            </a:r>
            <a:r>
              <a:rPr lang="en-US" altLang="zh-HK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normal optimization algorithms (PSO, GA, GWO and others)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K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To make it easier to use these algorithms, there are examples for optimization.</a:t>
            </a:r>
          </a:p>
          <a:p>
            <a:pPr algn="l"/>
            <a:r>
              <a:rPr lang="en-US" altLang="zh-HK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Hope you will have a pleasant experience!</a:t>
            </a:r>
          </a:p>
          <a:p>
            <a:pPr algn="l"/>
            <a:endParaRPr lang="en-US" altLang="zh-HK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HK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program starts from 18th NOV. 2020 at City University of HK. Here we have a group of partners (Chen Yang, Ting Li, Zhiyi Zhang, and Zhili </a:t>
            </a:r>
            <a:r>
              <a:rPr lang="en-US" altLang="zh-HK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lang="en-US" altLang="zh-HK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the guidance of Dr. Lu Kai</a:t>
            </a:r>
            <a:r>
              <a:rPr lang="en-US" altLang="zh-HK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Hope we can complete  this huge project. Best regards to us. If you have any questions, please email to </a:t>
            </a:r>
            <a:r>
              <a:rPr lang="en-US" altLang="zh-HK" sz="4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Chen.Yang@my.cityu.edu.hk</a:t>
            </a:r>
            <a:endParaRPr lang="en-US" altLang="zh-HK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HK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HK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Created on Wed Jan 20 01:30:11 2021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0C7E86-262E-4F72-A33F-1899972A6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960" y="737320"/>
            <a:ext cx="2071104" cy="2544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B5491C2-E341-4619-8853-23A0C1F6B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375" y="737320"/>
            <a:ext cx="2968583" cy="2544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184C51C-2619-42A7-BC2F-B8A70C89F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1836" y="737320"/>
            <a:ext cx="2522965" cy="272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86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cap="small" dirty="0"/>
              <a:t>Optimization problem</a:t>
            </a:r>
            <a:endParaRPr lang="zh-HK" altLang="en-US" sz="4800" cap="small" dirty="0"/>
          </a:p>
        </p:txBody>
      </p:sp>
      <p:sp>
        <p:nvSpPr>
          <p:cNvPr id="9" name="TextBox 8"/>
          <p:cNvSpPr txBox="1"/>
          <p:nvPr/>
        </p:nvSpPr>
        <p:spPr>
          <a:xfrm>
            <a:off x="1047750" y="572174"/>
            <a:ext cx="78105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01</a:t>
            </a:r>
            <a:endParaRPr kumimoji="0" lang="zh-HK" alt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Palatin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9107" y="1168872"/>
            <a:ext cx="18650072" cy="1418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Single object problem</a:t>
            </a:r>
            <a:endParaRPr lang="en-US" altLang="zh-HK" sz="4400" dirty="0">
              <a:solidFill>
                <a:srgbClr val="F7964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4" name="文本占位符 1">
            <a:extLst>
              <a:ext uri="{FF2B5EF4-FFF2-40B4-BE49-F238E27FC236}">
                <a16:creationId xmlns:a16="http://schemas.microsoft.com/office/drawing/2014/main" id="{BEA3A8FD-DA8A-4EDD-84D3-C94535283B22}"/>
              </a:ext>
            </a:extLst>
          </p:cNvPr>
          <p:cNvSpPr txBox="1">
            <a:spLocks/>
          </p:cNvSpPr>
          <p:nvPr/>
        </p:nvSpPr>
        <p:spPr>
          <a:xfrm>
            <a:off x="21732875" y="12474624"/>
            <a:ext cx="2304255" cy="719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825500">
              <a:spcBef>
                <a:spcPts val="3400"/>
              </a:spcBef>
              <a:buClr>
                <a:srgbClr val="929292"/>
              </a:buClr>
              <a:buSzPct val="60000"/>
              <a:buFontTx/>
              <a:buNone/>
              <a:defRPr sz="2800">
                <a:solidFill>
                  <a:srgbClr val="4141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"/>
                <a:sym typeface="Palatino"/>
              </a:defRPr>
            </a:lvl1pPr>
            <a:lvl2pPr marL="1219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828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2438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30480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36576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4267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4876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5486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r>
              <a:rPr lang="en-US" altLang="zh-CN" dirty="0"/>
              <a:t>4/16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7D110B2-91D8-49EF-A0ED-0B0F89ACD8E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D"/>
              </a:clrFrom>
              <a:clrTo>
                <a:srgbClr val="FE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98610" y="4344423"/>
            <a:ext cx="12786780" cy="502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0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cap="small" dirty="0"/>
              <a:t>Optimization problem</a:t>
            </a:r>
            <a:endParaRPr lang="zh-HK" altLang="en-US" sz="4800" cap="small" dirty="0"/>
          </a:p>
        </p:txBody>
      </p:sp>
      <p:sp>
        <p:nvSpPr>
          <p:cNvPr id="9" name="TextBox 8"/>
          <p:cNvSpPr txBox="1"/>
          <p:nvPr/>
        </p:nvSpPr>
        <p:spPr>
          <a:xfrm>
            <a:off x="1047750" y="572174"/>
            <a:ext cx="78105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01</a:t>
            </a:r>
            <a:endParaRPr kumimoji="0" lang="zh-HK" alt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Palatin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9107" y="1168872"/>
            <a:ext cx="18650072" cy="1418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Single object problem with constraints</a:t>
            </a:r>
            <a:endParaRPr lang="en-US" altLang="zh-HK" sz="4400" dirty="0">
              <a:solidFill>
                <a:srgbClr val="F7964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4" name="文本占位符 1">
            <a:extLst>
              <a:ext uri="{FF2B5EF4-FFF2-40B4-BE49-F238E27FC236}">
                <a16:creationId xmlns:a16="http://schemas.microsoft.com/office/drawing/2014/main" id="{BEA3A8FD-DA8A-4EDD-84D3-C94535283B22}"/>
              </a:ext>
            </a:extLst>
          </p:cNvPr>
          <p:cNvSpPr txBox="1">
            <a:spLocks/>
          </p:cNvSpPr>
          <p:nvPr/>
        </p:nvSpPr>
        <p:spPr>
          <a:xfrm>
            <a:off x="21732875" y="12474624"/>
            <a:ext cx="2304255" cy="719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825500">
              <a:spcBef>
                <a:spcPts val="3400"/>
              </a:spcBef>
              <a:buClr>
                <a:srgbClr val="929292"/>
              </a:buClr>
              <a:buSzPct val="60000"/>
              <a:buFontTx/>
              <a:buNone/>
              <a:defRPr sz="2800">
                <a:solidFill>
                  <a:srgbClr val="4141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"/>
                <a:sym typeface="Palatino"/>
              </a:defRPr>
            </a:lvl1pPr>
            <a:lvl2pPr marL="1219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828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2438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30480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36576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4267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4876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5486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r>
              <a:rPr lang="en-US" altLang="zh-CN" dirty="0"/>
              <a:t>4/16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608559-BAF0-4165-9F3E-0022B485670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D"/>
              </a:clrFrom>
              <a:clrTo>
                <a:srgbClr val="FE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55496" y="4588953"/>
            <a:ext cx="10089410" cy="453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69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cap="small" dirty="0"/>
              <a:t>Optimization problem</a:t>
            </a:r>
            <a:endParaRPr lang="zh-HK" altLang="en-US" sz="4800" cap="small" dirty="0"/>
          </a:p>
        </p:txBody>
      </p:sp>
      <p:sp>
        <p:nvSpPr>
          <p:cNvPr id="9" name="TextBox 8"/>
          <p:cNvSpPr txBox="1"/>
          <p:nvPr/>
        </p:nvSpPr>
        <p:spPr>
          <a:xfrm>
            <a:off x="1047750" y="572174"/>
            <a:ext cx="78105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01</a:t>
            </a:r>
            <a:endParaRPr kumimoji="0" lang="zh-HK" alt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Palatin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7750" y="1040444"/>
            <a:ext cx="18650072" cy="1418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Optimization algorithm</a:t>
            </a:r>
            <a:endParaRPr lang="en-US" altLang="zh-HK" sz="4400" dirty="0">
              <a:solidFill>
                <a:srgbClr val="F7964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文本占位符 1">
            <a:extLst>
              <a:ext uri="{FF2B5EF4-FFF2-40B4-BE49-F238E27FC236}">
                <a16:creationId xmlns:a16="http://schemas.microsoft.com/office/drawing/2014/main" id="{D5D5E0EC-E26F-43DD-BD2B-7DF0C68B6D1A}"/>
              </a:ext>
            </a:extLst>
          </p:cNvPr>
          <p:cNvSpPr txBox="1">
            <a:spLocks/>
          </p:cNvSpPr>
          <p:nvPr/>
        </p:nvSpPr>
        <p:spPr>
          <a:xfrm>
            <a:off x="21732875" y="12474624"/>
            <a:ext cx="2304255" cy="719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825500">
              <a:spcBef>
                <a:spcPts val="3400"/>
              </a:spcBef>
              <a:buClr>
                <a:srgbClr val="929292"/>
              </a:buClr>
              <a:buSzPct val="60000"/>
              <a:buFontTx/>
              <a:buNone/>
              <a:defRPr sz="2800">
                <a:solidFill>
                  <a:srgbClr val="4141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"/>
                <a:sym typeface="Palatino"/>
              </a:defRPr>
            </a:lvl1pPr>
            <a:lvl2pPr marL="1219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828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2438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30480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36576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4267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4876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5486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r>
              <a:rPr lang="en-US" altLang="zh-CN" dirty="0"/>
              <a:t>5/16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614F7E-4300-4AEE-AD13-43EBB496343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D"/>
              </a:clrFrom>
              <a:clrTo>
                <a:srgbClr val="FE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59352" y="2927564"/>
            <a:ext cx="12383837" cy="954706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2660953-0803-4E3D-ACD2-5891A161A682}"/>
              </a:ext>
            </a:extLst>
          </p:cNvPr>
          <p:cNvSpPr/>
          <p:nvPr/>
        </p:nvSpPr>
        <p:spPr>
          <a:xfrm>
            <a:off x="2005279" y="7730934"/>
            <a:ext cx="35349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b="1" dirty="0">
                <a:solidFill>
                  <a:srgbClr val="0070C0"/>
                </a:solidFill>
              </a:rPr>
              <a:t>Brute force search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77407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cap="small" dirty="0"/>
              <a:t>Optimization problem</a:t>
            </a:r>
            <a:endParaRPr lang="zh-HK" altLang="en-US" sz="4800" cap="small" dirty="0"/>
          </a:p>
        </p:txBody>
      </p:sp>
      <p:sp>
        <p:nvSpPr>
          <p:cNvPr id="9" name="TextBox 8"/>
          <p:cNvSpPr txBox="1"/>
          <p:nvPr/>
        </p:nvSpPr>
        <p:spPr>
          <a:xfrm>
            <a:off x="1047750" y="572174"/>
            <a:ext cx="78105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01</a:t>
            </a:r>
            <a:endParaRPr kumimoji="0" lang="zh-HK" alt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Palatin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7750" y="1040444"/>
            <a:ext cx="18650072" cy="1418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Example: Design a table</a:t>
            </a:r>
            <a:endParaRPr lang="en-US" altLang="zh-HK" sz="4400" dirty="0">
              <a:solidFill>
                <a:srgbClr val="F7964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文本占位符 1">
            <a:extLst>
              <a:ext uri="{FF2B5EF4-FFF2-40B4-BE49-F238E27FC236}">
                <a16:creationId xmlns:a16="http://schemas.microsoft.com/office/drawing/2014/main" id="{D5D5E0EC-E26F-43DD-BD2B-7DF0C68B6D1A}"/>
              </a:ext>
            </a:extLst>
          </p:cNvPr>
          <p:cNvSpPr txBox="1">
            <a:spLocks/>
          </p:cNvSpPr>
          <p:nvPr/>
        </p:nvSpPr>
        <p:spPr>
          <a:xfrm>
            <a:off x="21732875" y="12474624"/>
            <a:ext cx="2304255" cy="719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825500">
              <a:spcBef>
                <a:spcPts val="3400"/>
              </a:spcBef>
              <a:buClr>
                <a:srgbClr val="929292"/>
              </a:buClr>
              <a:buSzPct val="60000"/>
              <a:buFontTx/>
              <a:buNone/>
              <a:defRPr sz="2800">
                <a:solidFill>
                  <a:srgbClr val="4141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"/>
                <a:sym typeface="Palatino"/>
              </a:defRPr>
            </a:lvl1pPr>
            <a:lvl2pPr marL="1219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828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2438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30480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36576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4267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4876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5486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r>
              <a:rPr lang="en-US" altLang="zh-CN" dirty="0"/>
              <a:t>5/16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660953-0803-4E3D-ACD2-5891A161A682}"/>
              </a:ext>
            </a:extLst>
          </p:cNvPr>
          <p:cNvSpPr/>
          <p:nvPr/>
        </p:nvSpPr>
        <p:spPr>
          <a:xfrm>
            <a:off x="6402620" y="11427602"/>
            <a:ext cx="113335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4800" b="1" dirty="0">
                <a:solidFill>
                  <a:srgbClr val="0070C0"/>
                </a:solidFill>
              </a:rPr>
              <a:t>The objective is to minimize the weight</a:t>
            </a:r>
            <a:endParaRPr lang="zh-HK" altLang="en-US" sz="4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1F6DA83-F271-4A86-BEB6-AD31193923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EFEFD"/>
              </a:clrFrom>
              <a:clrTo>
                <a:srgbClr val="FEFEFD">
                  <a:alpha val="0"/>
                </a:srgbClr>
              </a:clrTo>
            </a:clrChange>
          </a:blip>
          <a:srcRect t="16854"/>
          <a:stretch/>
        </p:blipFill>
        <p:spPr>
          <a:xfrm>
            <a:off x="1698712" y="3446394"/>
            <a:ext cx="20741368" cy="682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05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cap="small" dirty="0"/>
              <a:t>Optimization problem</a:t>
            </a:r>
            <a:endParaRPr lang="zh-HK" altLang="en-US" sz="4800" cap="small" dirty="0"/>
          </a:p>
        </p:txBody>
      </p:sp>
      <p:sp>
        <p:nvSpPr>
          <p:cNvPr id="9" name="TextBox 8"/>
          <p:cNvSpPr txBox="1"/>
          <p:nvPr/>
        </p:nvSpPr>
        <p:spPr>
          <a:xfrm>
            <a:off x="1047750" y="572174"/>
            <a:ext cx="78105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01</a:t>
            </a:r>
            <a:endParaRPr kumimoji="0" lang="zh-HK" alt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Palatin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7750" y="1040444"/>
            <a:ext cx="18650072" cy="1418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Search space of the table problem ---Unimodal </a:t>
            </a:r>
            <a:endParaRPr lang="en-US" altLang="zh-HK" sz="4400" dirty="0">
              <a:solidFill>
                <a:srgbClr val="F7964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文本占位符 1">
            <a:extLst>
              <a:ext uri="{FF2B5EF4-FFF2-40B4-BE49-F238E27FC236}">
                <a16:creationId xmlns:a16="http://schemas.microsoft.com/office/drawing/2014/main" id="{D5D5E0EC-E26F-43DD-BD2B-7DF0C68B6D1A}"/>
              </a:ext>
            </a:extLst>
          </p:cNvPr>
          <p:cNvSpPr txBox="1">
            <a:spLocks/>
          </p:cNvSpPr>
          <p:nvPr/>
        </p:nvSpPr>
        <p:spPr>
          <a:xfrm>
            <a:off x="21732875" y="12474624"/>
            <a:ext cx="2304255" cy="719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825500">
              <a:spcBef>
                <a:spcPts val="3400"/>
              </a:spcBef>
              <a:buClr>
                <a:srgbClr val="929292"/>
              </a:buClr>
              <a:buSzPct val="60000"/>
              <a:buFontTx/>
              <a:buNone/>
              <a:defRPr sz="2800">
                <a:solidFill>
                  <a:srgbClr val="4141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"/>
                <a:sym typeface="Palatino"/>
              </a:defRPr>
            </a:lvl1pPr>
            <a:lvl2pPr marL="1219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828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2438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30480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36576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4267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4876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5486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r>
              <a:rPr lang="en-US" altLang="zh-CN" dirty="0"/>
              <a:t>5/16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660953-0803-4E3D-ACD2-5891A161A682}"/>
              </a:ext>
            </a:extLst>
          </p:cNvPr>
          <p:cNvSpPr/>
          <p:nvPr/>
        </p:nvSpPr>
        <p:spPr>
          <a:xfrm>
            <a:off x="6402620" y="11427602"/>
            <a:ext cx="113335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4800" b="1" dirty="0">
                <a:solidFill>
                  <a:srgbClr val="0070C0"/>
                </a:solidFill>
              </a:rPr>
              <a:t>The objective is to minimize the weight</a:t>
            </a:r>
            <a:endParaRPr lang="zh-HK" altLang="en-US" sz="4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BFB573-24C7-48E0-917F-45940449805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D"/>
              </a:clrFrom>
              <a:clrTo>
                <a:srgbClr val="FE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769768"/>
            <a:ext cx="11333553" cy="518356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78DAEA8-B415-410E-9B08-AC80CEECCD8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EFD"/>
              </a:clrFrom>
              <a:clrTo>
                <a:srgbClr val="FE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12722" y="3473624"/>
            <a:ext cx="11924408" cy="7488832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F3696BCC-0FF8-499D-B1C7-B3ED7D608008}"/>
              </a:ext>
            </a:extLst>
          </p:cNvPr>
          <p:cNvSpPr txBox="1"/>
          <p:nvPr/>
        </p:nvSpPr>
        <p:spPr>
          <a:xfrm>
            <a:off x="1037669" y="2105066"/>
            <a:ext cx="18650072" cy="1418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l"/>
            </a:pPr>
            <a:r>
              <a:rPr lang="en-US" altLang="zh-CN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No local solution, only global solution</a:t>
            </a:r>
            <a:endParaRPr lang="en-US" altLang="zh-HK" sz="4400" dirty="0">
              <a:solidFill>
                <a:srgbClr val="F7964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52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cap="small" dirty="0"/>
              <a:t>Optimization problem</a:t>
            </a:r>
            <a:endParaRPr lang="zh-HK" altLang="en-US" sz="4800" cap="small" dirty="0"/>
          </a:p>
        </p:txBody>
      </p:sp>
      <p:sp>
        <p:nvSpPr>
          <p:cNvPr id="9" name="TextBox 8"/>
          <p:cNvSpPr txBox="1"/>
          <p:nvPr/>
        </p:nvSpPr>
        <p:spPr>
          <a:xfrm>
            <a:off x="1047750" y="572174"/>
            <a:ext cx="78105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01</a:t>
            </a:r>
            <a:endParaRPr kumimoji="0" lang="zh-HK" alt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Palatin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7750" y="1040444"/>
            <a:ext cx="18650072" cy="1418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Search space of the table problem ---Multi-modal </a:t>
            </a:r>
            <a:endParaRPr lang="en-US" altLang="zh-HK" sz="4400" dirty="0">
              <a:solidFill>
                <a:srgbClr val="F7964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文本占位符 1">
            <a:extLst>
              <a:ext uri="{FF2B5EF4-FFF2-40B4-BE49-F238E27FC236}">
                <a16:creationId xmlns:a16="http://schemas.microsoft.com/office/drawing/2014/main" id="{D5D5E0EC-E26F-43DD-BD2B-7DF0C68B6D1A}"/>
              </a:ext>
            </a:extLst>
          </p:cNvPr>
          <p:cNvSpPr txBox="1">
            <a:spLocks/>
          </p:cNvSpPr>
          <p:nvPr/>
        </p:nvSpPr>
        <p:spPr>
          <a:xfrm>
            <a:off x="21732875" y="12474624"/>
            <a:ext cx="2304255" cy="719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825500">
              <a:spcBef>
                <a:spcPts val="3400"/>
              </a:spcBef>
              <a:buClr>
                <a:srgbClr val="929292"/>
              </a:buClr>
              <a:buSzPct val="60000"/>
              <a:buFontTx/>
              <a:buNone/>
              <a:defRPr sz="2800">
                <a:solidFill>
                  <a:srgbClr val="4141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"/>
                <a:sym typeface="Palatino"/>
              </a:defRPr>
            </a:lvl1pPr>
            <a:lvl2pPr marL="1219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828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2438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30480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36576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4267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4876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5486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r>
              <a:rPr lang="en-US" altLang="zh-CN" dirty="0"/>
              <a:t>5/16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9A5232A-D09C-483D-8D85-E145F798C2BA}"/>
              </a:ext>
            </a:extLst>
          </p:cNvPr>
          <p:cNvSpPr txBox="1"/>
          <p:nvPr/>
        </p:nvSpPr>
        <p:spPr>
          <a:xfrm>
            <a:off x="1037669" y="2105066"/>
            <a:ext cx="18650072" cy="1418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l"/>
            </a:pPr>
            <a:r>
              <a:rPr lang="en-US" altLang="zh-CN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Both local solutions and global solutions</a:t>
            </a:r>
            <a:endParaRPr lang="en-US" altLang="zh-HK" sz="4400" dirty="0">
              <a:solidFill>
                <a:srgbClr val="F7964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D37E3464-7104-4A17-B954-78890A564475}"/>
              </a:ext>
            </a:extLst>
          </p:cNvPr>
          <p:cNvGrpSpPr/>
          <p:nvPr/>
        </p:nvGrpSpPr>
        <p:grpSpPr>
          <a:xfrm>
            <a:off x="1966864" y="3761656"/>
            <a:ext cx="6879206" cy="8064896"/>
            <a:chOff x="1966864" y="3761656"/>
            <a:chExt cx="6879206" cy="8064896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D20FF274-8080-40EA-B828-63D488CC1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EFEFD"/>
                </a:clrFrom>
                <a:clrTo>
                  <a:srgbClr val="FEFEF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66864" y="3761656"/>
              <a:ext cx="6879206" cy="750035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7AC0D03-CFBC-4A72-A950-DA04E8629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EFEFD"/>
                </a:clrFrom>
                <a:clrTo>
                  <a:srgbClr val="FEFEF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30960" y="11288227"/>
              <a:ext cx="1694143" cy="538325"/>
            </a:xfrm>
            <a:prstGeom prst="rect">
              <a:avLst/>
            </a:prstGeom>
          </p:spPr>
        </p:pic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54E762B0-CF92-4A15-9068-1CDD1A6A87F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EFEFD"/>
              </a:clrFrom>
              <a:clrTo>
                <a:srgbClr val="FE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416136" y="2674923"/>
            <a:ext cx="7128792" cy="1039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7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33948" dir="2700000" rotWithShape="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chemeClr val="bg1">
              <a:lumMod val="50000"/>
            </a:schemeClr>
          </a:solidFill>
          <a:prstDash val="solid"/>
          <a:miter lim="400000"/>
          <a:tailEnd type="none" w="med" len="lg"/>
        </a:ln>
        <a:effectLst/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33948" dir="2700000" rotWithShape="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30275</TotalTime>
  <Words>791</Words>
  <Application>Microsoft Office PowerPoint</Application>
  <PresentationFormat>自定义</PresentationFormat>
  <Paragraphs>206</Paragraphs>
  <Slides>39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9" baseType="lpstr">
      <vt:lpstr>Helvetica Neue</vt:lpstr>
      <vt:lpstr>Microsoft YaHei Light</vt:lpstr>
      <vt:lpstr>Palatino</vt:lpstr>
      <vt:lpstr>Zapf Dingbats</vt:lpstr>
      <vt:lpstr>微软雅黑</vt:lpstr>
      <vt:lpstr>Cambria Math</vt:lpstr>
      <vt:lpstr>Helvetica</vt:lpstr>
      <vt:lpstr>Times New Roman</vt:lpstr>
      <vt:lpstr>Wingdings</vt:lpstr>
      <vt:lpstr>New_Template4</vt:lpstr>
      <vt:lpstr>Intelligent optimization algorithm Week 05_ Introduction</vt:lpstr>
      <vt:lpstr>History of Optimization Techniques</vt:lpstr>
      <vt:lpstr>PowerPoint 演示文稿</vt:lpstr>
      <vt:lpstr>Optimization problem</vt:lpstr>
      <vt:lpstr>Optimization problem</vt:lpstr>
      <vt:lpstr>Optimization problem</vt:lpstr>
      <vt:lpstr>Optimization problem</vt:lpstr>
      <vt:lpstr>Optimization problem</vt:lpstr>
      <vt:lpstr>Optimization problem</vt:lpstr>
      <vt:lpstr>Optimization problem</vt:lpstr>
      <vt:lpstr>Single objective optimization problem</vt:lpstr>
      <vt:lpstr>Single objective optimization problem</vt:lpstr>
      <vt:lpstr>Single objective optimization problem</vt:lpstr>
      <vt:lpstr>Single objective optimization problem</vt:lpstr>
      <vt:lpstr>Single objective optimization problem</vt:lpstr>
      <vt:lpstr>Single objective optimization problem</vt:lpstr>
      <vt:lpstr>Single objective optimization problem</vt:lpstr>
      <vt:lpstr>Single objective optimization problem</vt:lpstr>
      <vt:lpstr> Stochastic optimization algorithms</vt:lpstr>
      <vt:lpstr> Stochastic optimization algorithms</vt:lpstr>
      <vt:lpstr> Stochastic optimization algorithms</vt:lpstr>
      <vt:lpstr> Stochastic optimization algorithms</vt:lpstr>
      <vt:lpstr> Stochastic optimization algorithms</vt:lpstr>
      <vt:lpstr> Stochastic optimization algorithms</vt:lpstr>
      <vt:lpstr> Stochastic optimization algorithms</vt:lpstr>
      <vt:lpstr>Stochastic optimization algorithms</vt:lpstr>
      <vt:lpstr>Stochastic optimization algorithms</vt:lpstr>
      <vt:lpstr> Constrained optimization algorithms</vt:lpstr>
      <vt:lpstr> Constrained optimization algorithms</vt:lpstr>
      <vt:lpstr> Constrained optimization algorithms</vt:lpstr>
      <vt:lpstr> Constrained optimization algorithms</vt:lpstr>
      <vt:lpstr> Constrained optimization algorithms</vt:lpstr>
      <vt:lpstr> Constrained optimization algorithms</vt:lpstr>
      <vt:lpstr> Constrained optimization algorithms</vt:lpstr>
      <vt:lpstr> Constrained optimization algorithms</vt:lpstr>
      <vt:lpstr> Constrained optimization algorithms</vt:lpstr>
      <vt:lpstr> Constrained optimization algorithms</vt:lpstr>
      <vt:lpstr> Multi-objective optimization problems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APCAP2018</dc:title>
  <dc:creator>XIA</dc:creator>
  <cp:lastModifiedBy>YANG chen</cp:lastModifiedBy>
  <cp:revision>454</cp:revision>
  <cp:lastPrinted>2018-07-26T12:43:43Z</cp:lastPrinted>
  <dcterms:modified xsi:type="dcterms:W3CDTF">2021-01-23T08:04:29Z</dcterms:modified>
</cp:coreProperties>
</file>